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7" r:id="rId19"/>
    <p:sldId id="278" r:id="rId20"/>
    <p:sldId id="279" r:id="rId21"/>
    <p:sldId id="280" r:id="rId22"/>
    <p:sldId id="274" r:id="rId23"/>
    <p:sldId id="275" r:id="rId24"/>
    <p:sldId id="276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17" r:id="rId73"/>
    <p:sldId id="318" r:id="rId74"/>
    <p:sldId id="319" r:id="rId75"/>
    <p:sldId id="331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1A45A-0CA8-4920-BC53-E5F33407C527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A3B1F-CC14-4C91-ACB7-4540F6C632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3583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1A45A-0CA8-4920-BC53-E5F33407C527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A3B1F-CC14-4C91-ACB7-4540F6C632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9075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1A45A-0CA8-4920-BC53-E5F33407C527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A3B1F-CC14-4C91-ACB7-4540F6C632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0737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1A45A-0CA8-4920-BC53-E5F33407C527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A3B1F-CC14-4C91-ACB7-4540F6C632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0272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1A45A-0CA8-4920-BC53-E5F33407C527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A3B1F-CC14-4C91-ACB7-4540F6C632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8846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1A45A-0CA8-4920-BC53-E5F33407C527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A3B1F-CC14-4C91-ACB7-4540F6C632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0128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1A45A-0CA8-4920-BC53-E5F33407C527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A3B1F-CC14-4C91-ACB7-4540F6C632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1000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1A45A-0CA8-4920-BC53-E5F33407C527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A3B1F-CC14-4C91-ACB7-4540F6C632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7963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1A45A-0CA8-4920-BC53-E5F33407C527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A3B1F-CC14-4C91-ACB7-4540F6C632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214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1A45A-0CA8-4920-BC53-E5F33407C527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A3B1F-CC14-4C91-ACB7-4540F6C632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2671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1A45A-0CA8-4920-BC53-E5F33407C527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A3B1F-CC14-4C91-ACB7-4540F6C632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1921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1A45A-0CA8-4920-BC53-E5F33407C527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A3B1F-CC14-4C91-ACB7-4540F6C632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0782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Introduction to Networks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</a:t>
            </a:r>
          </a:p>
          <a:p>
            <a:r>
              <a:rPr lang="en-US" dirty="0" smtClean="0"/>
              <a:t>Harish Kumar H C</a:t>
            </a:r>
          </a:p>
          <a:p>
            <a:r>
              <a:rPr lang="en-US" dirty="0" smtClean="0"/>
              <a:t>Asst.Professor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644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Networks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network is the interconnection of a set of devices capable of communication.</a:t>
            </a:r>
          </a:p>
          <a:p>
            <a:r>
              <a:rPr lang="en-US" dirty="0" smtClean="0"/>
              <a:t>A device can be a  host (end system) such as a large computer, desktop,laptop,workstation, cellular phone or security system.</a:t>
            </a:r>
          </a:p>
          <a:p>
            <a:r>
              <a:rPr lang="en-US" dirty="0" smtClean="0"/>
              <a:t>A device can be a connecting device such as </a:t>
            </a:r>
          </a:p>
          <a:p>
            <a:pPr lvl="1"/>
            <a:r>
              <a:rPr lang="en-US" dirty="0" smtClean="0">
                <a:solidFill>
                  <a:srgbClr val="92D050"/>
                </a:solidFill>
              </a:rPr>
              <a:t>Router</a:t>
            </a:r>
            <a:r>
              <a:rPr lang="en-US" dirty="0" smtClean="0"/>
              <a:t> - which connects the network to other networks,</a:t>
            </a:r>
          </a:p>
          <a:p>
            <a:pPr lvl="1"/>
            <a:r>
              <a:rPr lang="en-US" dirty="0" smtClean="0">
                <a:solidFill>
                  <a:srgbClr val="92D050"/>
                </a:solidFill>
              </a:rPr>
              <a:t>Switch</a:t>
            </a:r>
            <a:r>
              <a:rPr lang="en-US" dirty="0" smtClean="0"/>
              <a:t> - connects device together</a:t>
            </a:r>
          </a:p>
          <a:p>
            <a:pPr marL="914400" lvl="2" indent="0">
              <a:buNone/>
            </a:pPr>
            <a:r>
              <a:rPr lang="en-US" dirty="0" smtClean="0"/>
              <a:t>E.g.  Modem( Modulation and de-modulation) which changes the form of data and so on </a:t>
            </a:r>
          </a:p>
          <a:p>
            <a:r>
              <a:rPr lang="en-US" dirty="0" smtClean="0"/>
              <a:t>Devices in a network are connected using wire or wireless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093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109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Network </a:t>
            </a:r>
            <a:r>
              <a:rPr lang="en-IN" dirty="0" smtClean="0">
                <a:solidFill>
                  <a:srgbClr val="FF0000"/>
                </a:solidFill>
              </a:rPr>
              <a:t>Criteria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6828"/>
            <a:ext cx="10515600" cy="491973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network must be able to meet a certain number of criteria. </a:t>
            </a:r>
            <a:r>
              <a:rPr lang="en-US" dirty="0" smtClean="0"/>
              <a:t>The </a:t>
            </a:r>
            <a:r>
              <a:rPr lang="en-US" dirty="0"/>
              <a:t>most important </a:t>
            </a:r>
            <a:r>
              <a:rPr lang="en-US" dirty="0" smtClean="0"/>
              <a:t>of these </a:t>
            </a:r>
            <a:r>
              <a:rPr lang="en-US" dirty="0"/>
              <a:t>are </a:t>
            </a:r>
            <a:endParaRPr lang="en-US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Performance.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Reliability</a:t>
            </a:r>
            <a:r>
              <a:rPr lang="en-US" dirty="0"/>
              <a:t>.</a:t>
            </a:r>
            <a:endParaRPr lang="en-US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Security.</a:t>
            </a:r>
          </a:p>
          <a:p>
            <a:r>
              <a:rPr lang="en-IN" dirty="0" smtClean="0">
                <a:solidFill>
                  <a:srgbClr val="00B050"/>
                </a:solidFill>
              </a:rPr>
              <a:t>Performance:</a:t>
            </a:r>
            <a:r>
              <a:rPr lang="en-IN" dirty="0" smtClean="0"/>
              <a:t> </a:t>
            </a:r>
            <a:r>
              <a:rPr lang="en-US" dirty="0" smtClean="0"/>
              <a:t> </a:t>
            </a:r>
            <a:r>
              <a:rPr lang="en-US" dirty="0"/>
              <a:t>can be measured in many ways, including 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002060"/>
                </a:solidFill>
              </a:rPr>
              <a:t>Transit </a:t>
            </a:r>
            <a:r>
              <a:rPr lang="en-US" dirty="0">
                <a:solidFill>
                  <a:srgbClr val="002060"/>
                </a:solidFill>
              </a:rPr>
              <a:t>time </a:t>
            </a:r>
            <a:r>
              <a:rPr lang="en-US" dirty="0" smtClean="0"/>
              <a:t>: the </a:t>
            </a:r>
            <a:r>
              <a:rPr lang="en-US" dirty="0"/>
              <a:t>amount of time required for a message to travel from one device </a:t>
            </a:r>
            <a:r>
              <a:rPr lang="en-US" dirty="0" smtClean="0"/>
              <a:t>to another device.</a:t>
            </a:r>
          </a:p>
          <a:p>
            <a:pPr lvl="1"/>
            <a:r>
              <a:rPr lang="en-US" dirty="0" smtClean="0">
                <a:solidFill>
                  <a:srgbClr val="002060"/>
                </a:solidFill>
              </a:rPr>
              <a:t>Response time</a:t>
            </a:r>
            <a:r>
              <a:rPr lang="en-US" dirty="0"/>
              <a:t>: </a:t>
            </a:r>
            <a:r>
              <a:rPr lang="en-US" dirty="0" smtClean="0"/>
              <a:t> </a:t>
            </a:r>
            <a:r>
              <a:rPr lang="en-US" dirty="0"/>
              <a:t>the elapsed time between an inquiry and a response. </a:t>
            </a:r>
          </a:p>
          <a:p>
            <a:r>
              <a:rPr lang="en-US" dirty="0"/>
              <a:t>The performance of a network depends on a number of factors, including 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number of </a:t>
            </a:r>
            <a:r>
              <a:rPr lang="en-US" dirty="0" smtClean="0"/>
              <a:t>users.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type of transmission </a:t>
            </a:r>
            <a:r>
              <a:rPr lang="en-US" dirty="0" smtClean="0"/>
              <a:t>medium</a:t>
            </a:r>
            <a:r>
              <a:rPr lang="en-US" dirty="0"/>
              <a:t>.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capabilities of the connected </a:t>
            </a:r>
            <a:r>
              <a:rPr lang="en-US" dirty="0" smtClean="0"/>
              <a:t>hardware</a:t>
            </a:r>
            <a:r>
              <a:rPr lang="en-US" dirty="0"/>
              <a:t>.</a:t>
            </a:r>
            <a:endParaRPr lang="en-US" dirty="0" smtClean="0"/>
          </a:p>
          <a:p>
            <a:pPr lvl="1"/>
            <a:r>
              <a:rPr lang="en-US" dirty="0" smtClean="0"/>
              <a:t>The efficiency </a:t>
            </a:r>
            <a:r>
              <a:rPr lang="en-US" dirty="0"/>
              <a:t>of the software.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54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Network Criteria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Performance is often evaluated by two networking metrics: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00B0F0"/>
                </a:solidFill>
              </a:rPr>
              <a:t>Throughput</a:t>
            </a:r>
          </a:p>
          <a:p>
            <a:pPr marL="457200" lvl="1" indent="0">
              <a:buNone/>
            </a:pPr>
            <a:r>
              <a:rPr lang="en-US" dirty="0" smtClean="0"/>
              <a:t>It is the determination of the amount of data is transmitted during a specified time period via a network, interface or channel. Also called as effective data rate or payload rate.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00B0F0"/>
                </a:solidFill>
              </a:rPr>
              <a:t>Delay</a:t>
            </a:r>
          </a:p>
          <a:p>
            <a:pPr marL="457200" lvl="1" indent="0">
              <a:buNone/>
            </a:pPr>
            <a:r>
              <a:rPr lang="en-US" dirty="0" smtClean="0"/>
              <a:t>The amount of </a:t>
            </a:r>
            <a:r>
              <a:rPr lang="en-US" dirty="0"/>
              <a:t>time required for one packet to go from its source to a </a:t>
            </a:r>
            <a:r>
              <a:rPr lang="en-US" dirty="0" smtClean="0"/>
              <a:t>destination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dirty="0"/>
              <a:t>We often need more throughput and less delay</a:t>
            </a:r>
            <a:endParaRPr lang="en-US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716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Network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Reliability</a:t>
            </a:r>
          </a:p>
          <a:p>
            <a:pPr lvl="1"/>
            <a:r>
              <a:rPr lang="en-US" dirty="0" smtClean="0"/>
              <a:t>Network </a:t>
            </a:r>
            <a:r>
              <a:rPr lang="en-US" dirty="0"/>
              <a:t>reliability is measured by the frequency </a:t>
            </a:r>
            <a:r>
              <a:rPr lang="en-US" dirty="0" smtClean="0"/>
              <a:t>of failure</a:t>
            </a:r>
            <a:r>
              <a:rPr lang="en-US" dirty="0"/>
              <a:t>, the time it takes a link to recover from a </a:t>
            </a:r>
            <a:r>
              <a:rPr lang="en-US" dirty="0" smtClean="0"/>
              <a:t>failure.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Security</a:t>
            </a:r>
          </a:p>
          <a:p>
            <a:pPr lvl="1"/>
            <a:r>
              <a:rPr lang="en-US" dirty="0" smtClean="0"/>
              <a:t>protecting </a:t>
            </a:r>
            <a:r>
              <a:rPr lang="en-US" dirty="0"/>
              <a:t>data from unauthorized access, </a:t>
            </a:r>
            <a:endParaRPr lang="en-US" dirty="0" smtClean="0"/>
          </a:p>
          <a:p>
            <a:pPr lvl="1"/>
            <a:r>
              <a:rPr lang="en-US" dirty="0" smtClean="0"/>
              <a:t>Protecting data </a:t>
            </a:r>
            <a:r>
              <a:rPr lang="en-US" dirty="0"/>
              <a:t>from damage and </a:t>
            </a:r>
            <a:r>
              <a:rPr lang="en-US" dirty="0" smtClean="0"/>
              <a:t>development,</a:t>
            </a:r>
          </a:p>
          <a:p>
            <a:pPr lvl="1"/>
            <a:r>
              <a:rPr lang="en-US" dirty="0" smtClean="0"/>
              <a:t>implementing </a:t>
            </a:r>
            <a:r>
              <a:rPr lang="en-US" dirty="0"/>
              <a:t>policies and procedures </a:t>
            </a:r>
            <a:r>
              <a:rPr lang="en-US" dirty="0" smtClean="0"/>
              <a:t>for recovery </a:t>
            </a:r>
            <a:r>
              <a:rPr lang="en-US" dirty="0"/>
              <a:t>from breaches and data losses.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1310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0036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Physical </a:t>
            </a:r>
            <a:r>
              <a:rPr lang="en-IN" dirty="0" smtClean="0">
                <a:solidFill>
                  <a:srgbClr val="FF0000"/>
                </a:solidFill>
              </a:rPr>
              <a:t>Structures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65162"/>
            <a:ext cx="10515600" cy="4811801"/>
          </a:xfrm>
        </p:spPr>
        <p:txBody>
          <a:bodyPr>
            <a:normAutofit fontScale="92500"/>
          </a:bodyPr>
          <a:lstStyle/>
          <a:p>
            <a:r>
              <a:rPr lang="en-IN" dirty="0"/>
              <a:t>Type </a:t>
            </a:r>
            <a:r>
              <a:rPr lang="en-IN" dirty="0" smtClean="0"/>
              <a:t>of Connection</a:t>
            </a:r>
          </a:p>
          <a:p>
            <a:pPr lvl="1"/>
            <a:r>
              <a:rPr lang="en-US" dirty="0" smtClean="0"/>
              <a:t>A network is two or more devices connected through links.</a:t>
            </a:r>
          </a:p>
          <a:p>
            <a:pPr lvl="1"/>
            <a:r>
              <a:rPr lang="en-US" dirty="0" smtClean="0"/>
              <a:t>A link is a communications pathway that transfers data from one device to another.</a:t>
            </a:r>
          </a:p>
          <a:p>
            <a:pPr marL="457200" lvl="1" indent="0">
              <a:buNone/>
            </a:pPr>
            <a:r>
              <a:rPr lang="en-US" dirty="0" smtClean="0"/>
              <a:t>There are two possible types of connections:</a:t>
            </a:r>
          </a:p>
          <a:p>
            <a:pPr lvl="2"/>
            <a:r>
              <a:rPr lang="en-US" dirty="0" smtClean="0"/>
              <a:t>point-to-point </a:t>
            </a:r>
          </a:p>
          <a:p>
            <a:pPr lvl="2"/>
            <a:r>
              <a:rPr lang="en-US" dirty="0" smtClean="0"/>
              <a:t>multipoint.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Point-to-Point </a:t>
            </a:r>
          </a:p>
          <a:p>
            <a:pPr lvl="1"/>
            <a:r>
              <a:rPr lang="en-US" dirty="0" smtClean="0"/>
              <a:t>A point-to-point connection provides a dedicated link between two devices. </a:t>
            </a:r>
          </a:p>
          <a:p>
            <a:pPr lvl="1"/>
            <a:r>
              <a:rPr lang="en-US" dirty="0" smtClean="0"/>
              <a:t>The entire capacity of the link is reserved for transmission  between those two devices.</a:t>
            </a:r>
          </a:p>
          <a:p>
            <a:pPr lvl="1"/>
            <a:r>
              <a:rPr lang="en-US" dirty="0"/>
              <a:t>Most point-to-point connections use an actual length of wire or cable to connect the two </a:t>
            </a:r>
            <a:r>
              <a:rPr lang="en-US" dirty="0" smtClean="0"/>
              <a:t>ends, </a:t>
            </a:r>
            <a:r>
              <a:rPr lang="en-US" dirty="0"/>
              <a:t>but other options, such as microwave or satellite links, are also possible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8563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Types </a:t>
            </a:r>
            <a:r>
              <a:rPr lang="en-US" dirty="0" smtClean="0">
                <a:solidFill>
                  <a:srgbClr val="FF0000"/>
                </a:solidFill>
              </a:rPr>
              <a:t>of connections</a:t>
            </a:r>
            <a:r>
              <a:rPr lang="en-US" dirty="0">
                <a:solidFill>
                  <a:srgbClr val="FF0000"/>
                </a:solidFill>
              </a:rPr>
              <a:t>: point-to-point and multipoint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545" y="1568047"/>
            <a:ext cx="6013286" cy="50774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620" y="2472745"/>
            <a:ext cx="5048517" cy="280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7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121" y="463640"/>
            <a:ext cx="10515600" cy="99167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Physical 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Multipoint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multipoint (also called multidrop) connection is one in which </a:t>
            </a:r>
            <a:r>
              <a:rPr lang="en-US" dirty="0" smtClean="0"/>
              <a:t>more than </a:t>
            </a:r>
            <a:r>
              <a:rPr lang="en-US" dirty="0"/>
              <a:t>two specific devices share a single </a:t>
            </a:r>
            <a:r>
              <a:rPr lang="en-US" dirty="0" smtClean="0"/>
              <a:t>link.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a multipoint environment, the capacity of the channel is shared, either </a:t>
            </a:r>
            <a:r>
              <a:rPr lang="en-US" i="1" dirty="0" smtClean="0"/>
              <a:t>spatially </a:t>
            </a:r>
            <a:r>
              <a:rPr lang="en-US" dirty="0" smtClean="0"/>
              <a:t>or </a:t>
            </a:r>
            <a:r>
              <a:rPr lang="en-US" i="1" dirty="0"/>
              <a:t>temporally</a:t>
            </a:r>
            <a:r>
              <a:rPr lang="en-US" dirty="0"/>
              <a:t>. </a:t>
            </a:r>
            <a:endParaRPr lang="en-US" dirty="0" smtClean="0"/>
          </a:p>
          <a:p>
            <a:pPr lvl="2"/>
            <a:r>
              <a:rPr lang="en-US" dirty="0" smtClean="0"/>
              <a:t>Spatially shared : If several </a:t>
            </a:r>
            <a:r>
              <a:rPr lang="en-US" dirty="0"/>
              <a:t>devices can use the link </a:t>
            </a:r>
            <a:r>
              <a:rPr lang="en-US" dirty="0" smtClean="0"/>
              <a:t>simultaneously.</a:t>
            </a:r>
          </a:p>
          <a:p>
            <a:pPr lvl="2"/>
            <a:r>
              <a:rPr lang="en-US" dirty="0" smtClean="0"/>
              <a:t>Temporally shared: </a:t>
            </a:r>
            <a:r>
              <a:rPr lang="en-US" dirty="0"/>
              <a:t>users must take turns, it is a </a:t>
            </a:r>
            <a:r>
              <a:rPr lang="en-US" dirty="0" smtClean="0"/>
              <a:t>timeshared.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428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Physical Topology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term physical topology refers to the way in which a network is laid out </a:t>
            </a:r>
            <a:r>
              <a:rPr lang="en-US" dirty="0" smtClean="0"/>
              <a:t>physically. </a:t>
            </a:r>
          </a:p>
          <a:p>
            <a:r>
              <a:rPr lang="en-US" dirty="0" smtClean="0"/>
              <a:t>One or </a:t>
            </a:r>
            <a:r>
              <a:rPr lang="en-US" dirty="0"/>
              <a:t>more devices connect to a </a:t>
            </a:r>
            <a:r>
              <a:rPr lang="en-US" dirty="0" smtClean="0"/>
              <a:t>link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dirty="0" smtClean="0"/>
              <a:t>Two </a:t>
            </a:r>
            <a:r>
              <a:rPr lang="en-US" dirty="0"/>
              <a:t>or more links form a topology. </a:t>
            </a:r>
            <a:endParaRPr lang="en-US" dirty="0" smtClean="0"/>
          </a:p>
          <a:p>
            <a:pPr algn="just"/>
            <a:r>
              <a:rPr lang="en-US" dirty="0" smtClean="0"/>
              <a:t>The </a:t>
            </a:r>
            <a:r>
              <a:rPr lang="en-US" dirty="0"/>
              <a:t>topology of a network is the geometric representation of the relationship of all the links </a:t>
            </a:r>
            <a:r>
              <a:rPr lang="en-US" dirty="0" smtClean="0"/>
              <a:t>and linking </a:t>
            </a:r>
            <a:r>
              <a:rPr lang="en-US" dirty="0"/>
              <a:t>devices (usually called nodes) to one </a:t>
            </a:r>
            <a:r>
              <a:rPr lang="en-US" dirty="0" smtClean="0"/>
              <a:t>another.</a:t>
            </a:r>
          </a:p>
          <a:p>
            <a:pPr algn="just"/>
            <a:r>
              <a:rPr lang="en-US" dirty="0"/>
              <a:t>There are four basic </a:t>
            </a:r>
            <a:r>
              <a:rPr lang="en-US" dirty="0" smtClean="0"/>
              <a:t>topologies possible</a:t>
            </a:r>
            <a:r>
              <a:rPr lang="en-US" dirty="0"/>
              <a:t>: </a:t>
            </a:r>
            <a:endParaRPr lang="en-US" dirty="0" smtClean="0"/>
          </a:p>
          <a:p>
            <a:pPr marL="914400" lvl="1" indent="-457200" algn="just">
              <a:buFont typeface="+mj-lt"/>
              <a:buAutoNum type="arabicPeriod"/>
            </a:pPr>
            <a:r>
              <a:rPr lang="en-US" dirty="0" smtClean="0"/>
              <a:t>Mesh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dirty="0" smtClean="0"/>
              <a:t>Star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dirty="0" smtClean="0"/>
              <a:t>Bus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dirty="0" smtClean="0"/>
              <a:t>Ring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115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0000"/>
                </a:solidFill>
              </a:rPr>
              <a:t>Bus </a:t>
            </a:r>
            <a:r>
              <a:rPr lang="en-IN" dirty="0">
                <a:solidFill>
                  <a:srgbClr val="FF0000"/>
                </a:solidFill>
              </a:rPr>
              <a:t>Topology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All </a:t>
            </a:r>
            <a:r>
              <a:rPr lang="en-US" dirty="0"/>
              <a:t>the devices are connected to the single cable called </a:t>
            </a:r>
            <a:r>
              <a:rPr lang="en-US" dirty="0" smtClean="0"/>
              <a:t>bus.</a:t>
            </a:r>
            <a:endParaRPr lang="en-US" dirty="0"/>
          </a:p>
          <a:p>
            <a:r>
              <a:rPr lang="en-US" dirty="0" smtClean="0"/>
              <a:t>Every </a:t>
            </a:r>
            <a:r>
              <a:rPr lang="en-US" dirty="0"/>
              <a:t>device communicates with the other device through this bus.</a:t>
            </a:r>
          </a:p>
          <a:p>
            <a:r>
              <a:rPr lang="en-US" dirty="0" smtClean="0"/>
              <a:t>A </a:t>
            </a:r>
            <a:r>
              <a:rPr lang="en-US" dirty="0"/>
              <a:t>data from the source is broadcasted to all devices connected to the bus.</a:t>
            </a:r>
          </a:p>
          <a:p>
            <a:r>
              <a:rPr lang="en-US" dirty="0" smtClean="0"/>
              <a:t>Only </a:t>
            </a:r>
            <a:r>
              <a:rPr lang="en-US" dirty="0"/>
              <a:t>the intended-receiver, whose physical-address matches, accepts the data</a:t>
            </a:r>
            <a:r>
              <a:rPr lang="en-US" dirty="0" smtClean="0"/>
              <a:t>.</a:t>
            </a:r>
          </a:p>
          <a:p>
            <a:r>
              <a:rPr lang="en-US" dirty="0" smtClean="0"/>
              <a:t>Devices </a:t>
            </a:r>
            <a:r>
              <a:rPr lang="en-US" dirty="0"/>
              <a:t>are connected to the bus by drop-lines and taps.</a:t>
            </a:r>
          </a:p>
          <a:p>
            <a:r>
              <a:rPr lang="en-US" dirty="0" smtClean="0"/>
              <a:t>A </a:t>
            </a:r>
            <a:r>
              <a:rPr lang="en-US" dirty="0"/>
              <a:t>drop-line is a connection running between the device and the bus.</a:t>
            </a:r>
          </a:p>
          <a:p>
            <a:r>
              <a:rPr lang="en-US" dirty="0" smtClean="0"/>
              <a:t>A </a:t>
            </a:r>
            <a:r>
              <a:rPr lang="en-US" dirty="0"/>
              <a:t>tap is a connector that links to the bus 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207" y="365125"/>
            <a:ext cx="7443989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32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7157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Bus Topology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2282"/>
            <a:ext cx="10515600" cy="53447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Advantages</a:t>
            </a:r>
            <a:r>
              <a:rPr lang="en-US" dirty="0">
                <a:solidFill>
                  <a:srgbClr val="0070C0"/>
                </a:solidFill>
              </a:rPr>
              <a:t>:</a:t>
            </a:r>
          </a:p>
          <a:p>
            <a:pPr lvl="1"/>
            <a:r>
              <a:rPr lang="en-US" dirty="0" smtClean="0"/>
              <a:t>Easy </a:t>
            </a:r>
            <a:r>
              <a:rPr lang="en-US" dirty="0"/>
              <a:t>installation.</a:t>
            </a:r>
          </a:p>
          <a:p>
            <a:pPr lvl="1"/>
            <a:r>
              <a:rPr lang="en-US" dirty="0" smtClean="0"/>
              <a:t>Cable </a:t>
            </a:r>
            <a:r>
              <a:rPr lang="en-US" dirty="0"/>
              <a:t>required is the least compared to mesh/star topologies.</a:t>
            </a:r>
          </a:p>
          <a:p>
            <a:pPr lvl="1"/>
            <a:r>
              <a:rPr lang="en-US" dirty="0" smtClean="0"/>
              <a:t>Redundancy </a:t>
            </a:r>
            <a:r>
              <a:rPr lang="en-US" dirty="0"/>
              <a:t>is eliminated.</a:t>
            </a:r>
          </a:p>
          <a:p>
            <a:pPr lvl="1"/>
            <a:r>
              <a:rPr lang="en-US" dirty="0" smtClean="0"/>
              <a:t>Costs </a:t>
            </a:r>
            <a:r>
              <a:rPr lang="en-US" dirty="0"/>
              <a:t>less (Compared to mesh/star topologies).</a:t>
            </a:r>
          </a:p>
          <a:p>
            <a:pPr lvl="1"/>
            <a:r>
              <a:rPr lang="en-US" dirty="0" smtClean="0"/>
              <a:t>Mostly </a:t>
            </a:r>
            <a:r>
              <a:rPr lang="en-US" dirty="0"/>
              <a:t>used in small networks. Good for LAN.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Disadvantages</a:t>
            </a:r>
            <a:r>
              <a:rPr lang="en-US" dirty="0">
                <a:solidFill>
                  <a:srgbClr val="0070C0"/>
                </a:solidFill>
              </a:rPr>
              <a:t>:</a:t>
            </a:r>
          </a:p>
          <a:p>
            <a:pPr lvl="1"/>
            <a:r>
              <a:rPr lang="en-US" dirty="0" smtClean="0"/>
              <a:t>Difficult </a:t>
            </a:r>
            <a:r>
              <a:rPr lang="en-US" dirty="0"/>
              <a:t>to detect and troubleshoot fault.</a:t>
            </a:r>
          </a:p>
          <a:p>
            <a:pPr lvl="1"/>
            <a:r>
              <a:rPr lang="en-US" dirty="0" smtClean="0"/>
              <a:t>Signal </a:t>
            </a:r>
            <a:r>
              <a:rPr lang="en-US" dirty="0"/>
              <a:t>reflection at the taps can cause degradation in quality.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fault/break in the cable stops all transmission.</a:t>
            </a:r>
          </a:p>
          <a:p>
            <a:pPr lvl="1"/>
            <a:r>
              <a:rPr lang="en-US" dirty="0" smtClean="0"/>
              <a:t>There </a:t>
            </a:r>
            <a:r>
              <a:rPr lang="en-US" dirty="0"/>
              <a:t>is a limit on</a:t>
            </a:r>
          </a:p>
          <a:p>
            <a:pPr lvl="3"/>
            <a:r>
              <a:rPr lang="en-US" dirty="0" smtClean="0"/>
              <a:t>Cable </a:t>
            </a:r>
            <a:r>
              <a:rPr lang="en-US" dirty="0"/>
              <a:t>length</a:t>
            </a:r>
          </a:p>
          <a:p>
            <a:pPr lvl="3"/>
            <a:r>
              <a:rPr lang="en-US" dirty="0" smtClean="0"/>
              <a:t>Number </a:t>
            </a:r>
            <a:r>
              <a:rPr lang="en-US" dirty="0"/>
              <a:t>of nodes that can be connected.</a:t>
            </a:r>
          </a:p>
          <a:p>
            <a:pPr lvl="1"/>
            <a:r>
              <a:rPr lang="en-US" dirty="0" smtClean="0"/>
              <a:t>Security </a:t>
            </a:r>
            <a:r>
              <a:rPr lang="en-US" dirty="0"/>
              <a:t>is very low because all the devices receive the data sent from the source.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80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Data communication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/>
              <a:t>When we communicate, we are sharing information. This sharing can be local or remote.</a:t>
            </a:r>
          </a:p>
          <a:p>
            <a:pPr algn="just"/>
            <a:r>
              <a:rPr lang="en-US" dirty="0" smtClean="0"/>
              <a:t>The word data refers to information presented in whatever form is agreed upon by the parties creating and using the data.</a:t>
            </a:r>
          </a:p>
          <a:p>
            <a:pPr algn="just"/>
            <a:r>
              <a:rPr lang="en-US" dirty="0" smtClean="0"/>
              <a:t>Data communications are the exchange of data between two devices via some form of transmission medium.</a:t>
            </a:r>
          </a:p>
          <a:p>
            <a:pPr algn="just"/>
            <a:r>
              <a:rPr lang="en-US" dirty="0" smtClean="0"/>
              <a:t>For data communications to occur, the communicating devices must be part of a communication system made up of a combination of </a:t>
            </a:r>
          </a:p>
          <a:p>
            <a:pPr lvl="1" algn="just">
              <a:buFont typeface="Wingdings" panose="05000000000000000000" pitchFamily="2" charset="2"/>
              <a:buChar char="v"/>
            </a:pPr>
            <a:r>
              <a:rPr lang="en-US" dirty="0" smtClean="0"/>
              <a:t>hardware (physical equipment) </a:t>
            </a:r>
          </a:p>
          <a:p>
            <a:pPr lvl="1" algn="just">
              <a:buFont typeface="Wingdings" panose="05000000000000000000" pitchFamily="2" charset="2"/>
              <a:buChar char="v"/>
            </a:pPr>
            <a:r>
              <a:rPr lang="en-US" dirty="0" smtClean="0"/>
              <a:t>software (programs)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056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0000"/>
                </a:solidFill>
              </a:rPr>
              <a:t>Star </a:t>
            </a:r>
            <a:r>
              <a:rPr lang="en-IN" dirty="0">
                <a:solidFill>
                  <a:srgbClr val="FF0000"/>
                </a:solidFill>
              </a:rPr>
              <a:t>Topology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2580" y="2369713"/>
            <a:ext cx="3696237" cy="380725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752304" y="1300766"/>
            <a:ext cx="6601496" cy="487619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All </a:t>
            </a:r>
            <a:r>
              <a:rPr lang="en-US" dirty="0"/>
              <a:t>the devices are connected to a central controller called a </a:t>
            </a:r>
            <a:r>
              <a:rPr lang="en-US" dirty="0" smtClean="0"/>
              <a:t>hub.</a:t>
            </a:r>
            <a:endParaRPr lang="en-US" dirty="0"/>
          </a:p>
          <a:p>
            <a:r>
              <a:rPr lang="en-US" dirty="0" smtClean="0"/>
              <a:t>There </a:t>
            </a:r>
            <a:r>
              <a:rPr lang="en-US" dirty="0"/>
              <a:t>exists a dedicated point-to-point link between a device &amp; a hub.</a:t>
            </a:r>
          </a:p>
          <a:p>
            <a:r>
              <a:rPr lang="en-US" dirty="0" smtClean="0"/>
              <a:t>The </a:t>
            </a:r>
            <a:r>
              <a:rPr lang="en-US" dirty="0"/>
              <a:t>devices are not directly linked to one another. Thus, there is no direct traffic between devices.</a:t>
            </a:r>
          </a:p>
          <a:p>
            <a:r>
              <a:rPr lang="en-US" dirty="0" smtClean="0"/>
              <a:t>The </a:t>
            </a:r>
            <a:r>
              <a:rPr lang="en-US" dirty="0"/>
              <a:t>hub acts as a junction:</a:t>
            </a:r>
          </a:p>
          <a:p>
            <a:r>
              <a:rPr lang="en-US" dirty="0"/>
              <a:t>If device-1 wants to send data to device-2, the device-1 sends the data to the </a:t>
            </a:r>
            <a:r>
              <a:rPr lang="en-US" dirty="0" smtClean="0"/>
              <a:t>hub, then </a:t>
            </a:r>
            <a:r>
              <a:rPr lang="en-US" dirty="0"/>
              <a:t>the hub relays the data to the device-2.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723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Star Topology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Advantages</a:t>
            </a:r>
            <a:r>
              <a:rPr lang="en-US" dirty="0">
                <a:solidFill>
                  <a:srgbClr val="0070C0"/>
                </a:solidFill>
              </a:rPr>
              <a:t>:</a:t>
            </a:r>
          </a:p>
          <a:p>
            <a:pPr lvl="1"/>
            <a:r>
              <a:rPr lang="en-US" dirty="0" smtClean="0"/>
              <a:t>Less </a:t>
            </a:r>
            <a:r>
              <a:rPr lang="en-US" dirty="0"/>
              <a:t>expensive: Each device needs only one link &amp; one I/O port to connect it to any devices.</a:t>
            </a:r>
          </a:p>
          <a:p>
            <a:pPr lvl="1"/>
            <a:r>
              <a:rPr lang="en-US" dirty="0" smtClean="0"/>
              <a:t>Easy </a:t>
            </a:r>
            <a:r>
              <a:rPr lang="en-US" dirty="0"/>
              <a:t>installation &amp; reconfiguration: Nodes can be added/removed w/o affecting the network.</a:t>
            </a:r>
          </a:p>
          <a:p>
            <a:pPr lvl="1"/>
            <a:r>
              <a:rPr lang="en-US" dirty="0" smtClean="0"/>
              <a:t>Robustness</a:t>
            </a:r>
            <a:r>
              <a:rPr lang="en-US" dirty="0"/>
              <a:t>: If one link fails, it does not affect the entire system.</a:t>
            </a:r>
          </a:p>
          <a:p>
            <a:pPr lvl="1"/>
            <a:r>
              <a:rPr lang="en-US" dirty="0" smtClean="0"/>
              <a:t>Easy </a:t>
            </a:r>
            <a:r>
              <a:rPr lang="en-US" dirty="0"/>
              <a:t>to detect and troubleshoot fault.</a:t>
            </a:r>
          </a:p>
          <a:p>
            <a:pPr lvl="1"/>
            <a:r>
              <a:rPr lang="en-US" dirty="0" smtClean="0"/>
              <a:t>Centralized </a:t>
            </a:r>
            <a:r>
              <a:rPr lang="en-US" dirty="0"/>
              <a:t>management: The hub manages and controls the whole network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Disadvantages</a:t>
            </a:r>
            <a:r>
              <a:rPr lang="en-US" dirty="0">
                <a:solidFill>
                  <a:srgbClr val="0070C0"/>
                </a:solidFill>
              </a:rPr>
              <a:t>:</a:t>
            </a:r>
          </a:p>
          <a:p>
            <a:pPr lvl="1"/>
            <a:r>
              <a:rPr lang="en-US" dirty="0" smtClean="0"/>
              <a:t>Single </a:t>
            </a:r>
            <a:r>
              <a:rPr lang="en-US" dirty="0"/>
              <a:t>point of failure: If the hub goes down, the whole network is dead.</a:t>
            </a:r>
          </a:p>
          <a:p>
            <a:pPr lvl="1"/>
            <a:r>
              <a:rPr lang="en-US" dirty="0" smtClean="0"/>
              <a:t>Cable </a:t>
            </a:r>
            <a:r>
              <a:rPr lang="en-US" dirty="0"/>
              <a:t>length required is the more compared to bus/ring topologies.</a:t>
            </a:r>
          </a:p>
          <a:p>
            <a:pPr lvl="1"/>
            <a:r>
              <a:rPr lang="en-US" dirty="0" smtClean="0"/>
              <a:t>Number </a:t>
            </a:r>
            <a:r>
              <a:rPr lang="en-US" dirty="0"/>
              <a:t>of nodes in network depends on capacity of hub.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354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Mesh Topology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1" y="2082556"/>
            <a:ext cx="3218644" cy="3837475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81848" y="1493950"/>
            <a:ext cx="6871952" cy="5022760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dirty="0" smtClean="0"/>
              <a:t>All </a:t>
            </a:r>
            <a:r>
              <a:rPr lang="en-US" dirty="0"/>
              <a:t>the devices are connected to each other </a:t>
            </a:r>
            <a:r>
              <a:rPr lang="en-US" dirty="0" smtClean="0"/>
              <a:t>.</a:t>
            </a:r>
            <a:endParaRPr lang="en-US" dirty="0"/>
          </a:p>
          <a:p>
            <a:pPr algn="just"/>
            <a:r>
              <a:rPr lang="en-US" dirty="0" smtClean="0"/>
              <a:t>There </a:t>
            </a:r>
            <a:r>
              <a:rPr lang="en-US" dirty="0"/>
              <a:t>exists a dedicated point-to-point link between all devices.</a:t>
            </a:r>
          </a:p>
          <a:p>
            <a:pPr algn="just"/>
            <a:r>
              <a:rPr lang="en-US" dirty="0" smtClean="0"/>
              <a:t>There </a:t>
            </a:r>
            <a:r>
              <a:rPr lang="en-US" dirty="0"/>
              <a:t>are n(n-1) physical channels to link n devices.</a:t>
            </a:r>
          </a:p>
          <a:p>
            <a:pPr algn="just"/>
            <a:r>
              <a:rPr lang="en-US" dirty="0" smtClean="0"/>
              <a:t>Every </a:t>
            </a:r>
            <a:r>
              <a:rPr lang="en-US" dirty="0"/>
              <a:t>device not only sends its own data but also relays data from other nodes.</a:t>
            </a:r>
          </a:p>
          <a:p>
            <a:pPr algn="just"/>
            <a:r>
              <a:rPr lang="en-US" dirty="0" smtClean="0"/>
              <a:t>For </a:t>
            </a:r>
            <a:r>
              <a:rPr lang="en-US" dirty="0"/>
              <a:t>‘n’ nodes,</a:t>
            </a:r>
          </a:p>
          <a:p>
            <a:pPr lvl="1" algn="just"/>
            <a:r>
              <a:rPr lang="en-US" dirty="0" smtClean="0"/>
              <a:t>there </a:t>
            </a:r>
            <a:r>
              <a:rPr lang="en-US" dirty="0"/>
              <a:t>are n(n-1) physical-links</a:t>
            </a:r>
          </a:p>
          <a:p>
            <a:pPr lvl="1" algn="just"/>
            <a:r>
              <a:rPr lang="en-US" dirty="0" smtClean="0"/>
              <a:t>there </a:t>
            </a:r>
            <a:r>
              <a:rPr lang="en-US" dirty="0"/>
              <a:t>are n(n-1)/2 duplex-mode </a:t>
            </a:r>
            <a:r>
              <a:rPr lang="en-US" dirty="0" smtClean="0"/>
              <a:t>links</a:t>
            </a:r>
          </a:p>
          <a:p>
            <a:pPr algn="just"/>
            <a:r>
              <a:rPr lang="en-US" dirty="0" smtClean="0"/>
              <a:t>Every </a:t>
            </a:r>
            <a:r>
              <a:rPr lang="en-US" dirty="0"/>
              <a:t>device must have (n–1) I/O ports to be connected to the other (n-1) devices.</a:t>
            </a:r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9138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Mesh Topology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571223"/>
            <a:ext cx="10515600" cy="48682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Advantages</a:t>
            </a:r>
            <a:r>
              <a:rPr lang="en-US" dirty="0">
                <a:solidFill>
                  <a:srgbClr val="0070C0"/>
                </a:solidFill>
              </a:rPr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solidFill>
                  <a:srgbClr val="00B050"/>
                </a:solidFill>
              </a:rPr>
              <a:t>Congestion </a:t>
            </a:r>
            <a:r>
              <a:rPr lang="en-US" dirty="0">
                <a:solidFill>
                  <a:srgbClr val="00B050"/>
                </a:solidFill>
              </a:rPr>
              <a:t>reduced: </a:t>
            </a:r>
            <a:r>
              <a:rPr lang="en-US" dirty="0"/>
              <a:t>Each connection can carry its own data load.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solidFill>
                  <a:srgbClr val="00B050"/>
                </a:solidFill>
              </a:rPr>
              <a:t>Robustness</a:t>
            </a:r>
            <a:r>
              <a:rPr lang="en-US" dirty="0">
                <a:solidFill>
                  <a:srgbClr val="00B050"/>
                </a:solidFill>
              </a:rPr>
              <a:t>:</a:t>
            </a:r>
            <a:r>
              <a:rPr lang="en-US" dirty="0"/>
              <a:t> If one link fails, it does not affect the entire system.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solidFill>
                  <a:srgbClr val="00B050"/>
                </a:solidFill>
              </a:rPr>
              <a:t>Security</a:t>
            </a:r>
            <a:r>
              <a:rPr lang="en-US" dirty="0">
                <a:solidFill>
                  <a:srgbClr val="00B050"/>
                </a:solidFill>
              </a:rPr>
              <a:t>: </a:t>
            </a:r>
            <a:r>
              <a:rPr lang="en-US" dirty="0"/>
              <a:t>When a data travels on a dedicated-line, only intended-receiver can see the data.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solidFill>
                  <a:srgbClr val="00B050"/>
                </a:solidFill>
              </a:rPr>
              <a:t>Easy </a:t>
            </a:r>
            <a:r>
              <a:rPr lang="en-US" dirty="0">
                <a:solidFill>
                  <a:srgbClr val="00B050"/>
                </a:solidFill>
              </a:rPr>
              <a:t>fault identification &amp; fault isolation: </a:t>
            </a:r>
            <a:r>
              <a:rPr lang="en-US" dirty="0"/>
              <a:t>Traffic can be re-routed to avoid problematic links.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Disadvantages</a:t>
            </a:r>
            <a:r>
              <a:rPr lang="en-US" dirty="0">
                <a:solidFill>
                  <a:srgbClr val="0070C0"/>
                </a:solidFill>
              </a:rPr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Difficult </a:t>
            </a:r>
            <a:r>
              <a:rPr lang="en-US" dirty="0"/>
              <a:t>installation and reconfiguration.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Bulk </a:t>
            </a:r>
            <a:r>
              <a:rPr lang="en-US" dirty="0"/>
              <a:t>of wiring occupies more space than available space.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Very </a:t>
            </a:r>
            <a:r>
              <a:rPr lang="en-US" dirty="0"/>
              <a:t>expensive: as there are many redundant connections.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Not </a:t>
            </a:r>
            <a:r>
              <a:rPr lang="en-US" dirty="0"/>
              <a:t>mostly used in computer networks. It is commonly used in wireless networks.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High </a:t>
            </a:r>
            <a:r>
              <a:rPr lang="en-US" dirty="0"/>
              <a:t>redundancy of the network-connections.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0241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0000"/>
                </a:solidFill>
              </a:rPr>
              <a:t>Ring </a:t>
            </a:r>
            <a:r>
              <a:rPr lang="en-IN" dirty="0">
                <a:solidFill>
                  <a:srgbClr val="FF0000"/>
                </a:solidFill>
              </a:rPr>
              <a:t>Topology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Each </a:t>
            </a:r>
            <a:r>
              <a:rPr lang="en-US" dirty="0"/>
              <a:t>device is connected to the next, forming a </a:t>
            </a:r>
            <a:r>
              <a:rPr lang="en-US" dirty="0" smtClean="0"/>
              <a:t>ring.</a:t>
            </a:r>
          </a:p>
          <a:p>
            <a:r>
              <a:rPr lang="en-US" dirty="0" smtClean="0"/>
              <a:t>There </a:t>
            </a:r>
            <a:r>
              <a:rPr lang="en-US" dirty="0"/>
              <a:t>are only two neighbors for each device.</a:t>
            </a:r>
          </a:p>
          <a:p>
            <a:r>
              <a:rPr lang="en-US" dirty="0" smtClean="0"/>
              <a:t>Data </a:t>
            </a:r>
            <a:r>
              <a:rPr lang="en-US" dirty="0"/>
              <a:t>travels around the network in one direction till the destination is reached.</a:t>
            </a:r>
          </a:p>
          <a:p>
            <a:r>
              <a:rPr lang="en-US" dirty="0" smtClean="0"/>
              <a:t>Sending </a:t>
            </a:r>
            <a:r>
              <a:rPr lang="en-US" dirty="0"/>
              <a:t>and receiving of data takes place by the help of token.</a:t>
            </a:r>
          </a:p>
          <a:p>
            <a:r>
              <a:rPr lang="en-US" dirty="0" smtClean="0"/>
              <a:t>Each </a:t>
            </a:r>
            <a:r>
              <a:rPr lang="en-US" dirty="0"/>
              <a:t>device has a repeater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A </a:t>
            </a:r>
            <a:r>
              <a:rPr lang="en-US" dirty="0"/>
              <a:t>repeater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receives </a:t>
            </a:r>
            <a:r>
              <a:rPr lang="en-US" dirty="0"/>
              <a:t>a signal on transmission-medium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regenerates </a:t>
            </a:r>
            <a:r>
              <a:rPr lang="en-US" dirty="0"/>
              <a:t>&amp; passes the signal to next device.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746" y="4224270"/>
            <a:ext cx="4722254" cy="263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86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306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Ring Topology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017432"/>
            <a:ext cx="11023243" cy="539624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100" dirty="0">
                <a:solidFill>
                  <a:srgbClr val="0070C0"/>
                </a:solidFill>
              </a:rPr>
              <a:t>Advantages: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100" dirty="0"/>
              <a:t>Easy installation and reconfiguration.</a:t>
            </a:r>
          </a:p>
          <a:p>
            <a:pPr lvl="3"/>
            <a:r>
              <a:rPr lang="en-US" sz="2900" dirty="0"/>
              <a:t>To add/delete a device, requires changing only 2 connections.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100" dirty="0"/>
              <a:t>Fault isolation is simplified.</a:t>
            </a:r>
          </a:p>
          <a:p>
            <a:pPr lvl="3" algn="just"/>
            <a:r>
              <a:rPr lang="en-US" sz="2900" dirty="0"/>
              <a:t>If one device does not receive a signal within a specified period, it can issue an alarm. The alarm alerts the network-operator to the problem and its location.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100" dirty="0"/>
              <a:t>Congestion reduced: Because all the traffic flows in only one direction. </a:t>
            </a:r>
          </a:p>
          <a:p>
            <a:pPr marL="0" indent="0">
              <a:buNone/>
            </a:pPr>
            <a:r>
              <a:rPr lang="en-IN" sz="3100" dirty="0" smtClean="0">
                <a:solidFill>
                  <a:srgbClr val="0070C0"/>
                </a:solidFill>
              </a:rPr>
              <a:t>Disadvantages</a:t>
            </a:r>
            <a:r>
              <a:rPr lang="en-IN" sz="3100" dirty="0">
                <a:solidFill>
                  <a:srgbClr val="0070C0"/>
                </a:solidFill>
              </a:rPr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100" dirty="0"/>
              <a:t>Unidirectional traffic.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100" dirty="0"/>
              <a:t>A fault in the ring/device stops all transmission.</a:t>
            </a:r>
          </a:p>
          <a:p>
            <a:pPr marL="0" indent="0">
              <a:buNone/>
            </a:pPr>
            <a:r>
              <a:rPr lang="en-US" dirty="0" smtClean="0"/>
              <a:t>   The </a:t>
            </a:r>
            <a:r>
              <a:rPr lang="en-US" dirty="0"/>
              <a:t>above 2 drawbacks can be overcome by using dual ring.</a:t>
            </a:r>
          </a:p>
          <a:p>
            <a:pPr marL="0" indent="0">
              <a:buNone/>
            </a:pPr>
            <a:r>
              <a:rPr lang="en-US" dirty="0" smtClean="0"/>
              <a:t>3. </a:t>
            </a:r>
            <a:r>
              <a:rPr lang="en-US" sz="3100" dirty="0" smtClean="0"/>
              <a:t>There is a limit </a:t>
            </a:r>
            <a:r>
              <a:rPr lang="en-US" dirty="0" smtClean="0"/>
              <a:t>on</a:t>
            </a:r>
            <a:endParaRPr lang="en-US" dirty="0"/>
          </a:p>
          <a:p>
            <a:pPr marL="457200" lvl="1" indent="0">
              <a:buNone/>
            </a:pPr>
            <a:r>
              <a:rPr lang="en-US" sz="3100" dirty="0" err="1"/>
              <a:t>i</a:t>
            </a:r>
            <a:r>
              <a:rPr lang="en-US" sz="3100" dirty="0"/>
              <a:t>)Cable length </a:t>
            </a:r>
            <a:endParaRPr lang="en-US" sz="3100" dirty="0" smtClean="0"/>
          </a:p>
          <a:p>
            <a:pPr marL="457200" lvl="1" indent="0">
              <a:buNone/>
            </a:pPr>
            <a:r>
              <a:rPr lang="en-US" sz="3100" dirty="0" smtClean="0"/>
              <a:t>ii)Number </a:t>
            </a:r>
            <a:r>
              <a:rPr lang="en-US" sz="3100" dirty="0"/>
              <a:t>of nodes that can be connected.</a:t>
            </a:r>
          </a:p>
          <a:p>
            <a:pPr marL="0" indent="0">
              <a:buNone/>
            </a:pPr>
            <a:r>
              <a:rPr lang="en-US" dirty="0" smtClean="0"/>
              <a:t>4. </a:t>
            </a:r>
            <a:r>
              <a:rPr lang="en-US" sz="3100" dirty="0"/>
              <a:t>Slower: Each data must pass through all the devices between source </a:t>
            </a:r>
            <a:r>
              <a:rPr lang="en-US" sz="3100" dirty="0" smtClean="0"/>
              <a:t>and destination</a:t>
            </a:r>
            <a:r>
              <a:rPr lang="en-US" sz="3100" dirty="0"/>
              <a:t>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06590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0000"/>
                </a:solidFill>
              </a:rPr>
              <a:t>Network </a:t>
            </a:r>
            <a:r>
              <a:rPr lang="en-IN" dirty="0">
                <a:solidFill>
                  <a:srgbClr val="FF0000"/>
                </a:solidFill>
              </a:rPr>
              <a:t>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956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Two </a:t>
            </a:r>
            <a:r>
              <a:rPr lang="en-US" dirty="0"/>
              <a:t>popular types of networks:</a:t>
            </a:r>
          </a:p>
          <a:p>
            <a:pPr lvl="1"/>
            <a:r>
              <a:rPr lang="en-US" dirty="0" smtClean="0"/>
              <a:t>LAN </a:t>
            </a:r>
            <a:r>
              <a:rPr lang="en-US" dirty="0"/>
              <a:t>(Local Area Network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WAN </a:t>
            </a:r>
            <a:r>
              <a:rPr lang="en-US" dirty="0"/>
              <a:t>(Wide Area Network</a:t>
            </a:r>
            <a:r>
              <a:rPr lang="en-US" dirty="0" smtClean="0"/>
              <a:t>)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LAN</a:t>
            </a:r>
          </a:p>
          <a:p>
            <a:pPr lvl="1"/>
            <a:r>
              <a:rPr lang="en-US" dirty="0" smtClean="0"/>
              <a:t>LAN </a:t>
            </a:r>
            <a:r>
              <a:rPr lang="en-US" dirty="0"/>
              <a:t>is used to connect computers in a single office, building or </a:t>
            </a:r>
            <a:r>
              <a:rPr lang="en-US" dirty="0" smtClean="0"/>
              <a:t>campus.</a:t>
            </a:r>
            <a:endParaRPr lang="en-US" dirty="0"/>
          </a:p>
          <a:p>
            <a:pPr lvl="1"/>
            <a:r>
              <a:rPr lang="en-US" dirty="0" smtClean="0"/>
              <a:t>LAN </a:t>
            </a:r>
            <a:r>
              <a:rPr lang="en-US" dirty="0"/>
              <a:t>is usually privately owned network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LAN can be simple or complex</a:t>
            </a:r>
            <a:r>
              <a:rPr lang="en-US" dirty="0" smtClean="0"/>
              <a:t>.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0070C0"/>
                </a:solidFill>
              </a:rPr>
              <a:t>Simple</a:t>
            </a:r>
            <a:r>
              <a:rPr lang="en-US" dirty="0"/>
              <a:t>: LAN may contain 2 PCs and a printer.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0070C0"/>
                </a:solidFill>
              </a:rPr>
              <a:t>Complex</a:t>
            </a:r>
            <a:r>
              <a:rPr lang="en-US" dirty="0"/>
              <a:t>: </a:t>
            </a:r>
            <a:r>
              <a:rPr lang="en-US" dirty="0" smtClean="0"/>
              <a:t>LAN </a:t>
            </a:r>
            <a:r>
              <a:rPr lang="en-US" dirty="0"/>
              <a:t>can extend throughout a company.</a:t>
            </a:r>
          </a:p>
          <a:p>
            <a:r>
              <a:rPr lang="en-US" dirty="0" smtClean="0"/>
              <a:t>Each </a:t>
            </a:r>
            <a:r>
              <a:rPr lang="en-US" dirty="0"/>
              <a:t>host in a LAN has an address that uniquely defines the host in the LAN.</a:t>
            </a:r>
          </a:p>
          <a:p>
            <a:r>
              <a:rPr lang="en-US" dirty="0" smtClean="0"/>
              <a:t>A </a:t>
            </a:r>
            <a:r>
              <a:rPr lang="en-US" dirty="0"/>
              <a:t>packet sent by a host to another host carries both source host’s and destination host’s addresses.</a:t>
            </a:r>
          </a:p>
          <a:p>
            <a:r>
              <a:rPr lang="en-US" dirty="0" smtClean="0"/>
              <a:t>LANs </a:t>
            </a:r>
            <a:r>
              <a:rPr lang="en-US" dirty="0"/>
              <a:t>use a smart connecting </a:t>
            </a:r>
            <a:r>
              <a:rPr lang="en-US" dirty="0" smtClean="0">
                <a:solidFill>
                  <a:srgbClr val="FFC000"/>
                </a:solidFill>
              </a:rPr>
              <a:t>switch</a:t>
            </a:r>
            <a:r>
              <a:rPr lang="en-US" dirty="0"/>
              <a:t>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60133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Network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The </a:t>
            </a:r>
            <a:r>
              <a:rPr lang="en-US" dirty="0"/>
              <a:t>switch is able to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recognize </a:t>
            </a:r>
            <a:r>
              <a:rPr lang="en-US" dirty="0"/>
              <a:t>the destination address of the packet &amp;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guide </a:t>
            </a:r>
            <a:r>
              <a:rPr lang="en-US" dirty="0"/>
              <a:t>the packet to its destination.</a:t>
            </a:r>
          </a:p>
          <a:p>
            <a:r>
              <a:rPr lang="en-US" dirty="0" smtClean="0"/>
              <a:t>The </a:t>
            </a:r>
            <a:r>
              <a:rPr lang="en-US" dirty="0"/>
              <a:t>switch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reduces </a:t>
            </a:r>
            <a:r>
              <a:rPr lang="en-US" dirty="0"/>
              <a:t>the traffic in the LAN &amp;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allows </a:t>
            </a:r>
            <a:r>
              <a:rPr lang="en-US" dirty="0"/>
              <a:t>more than one pair to communicate with each other at the same time</a:t>
            </a:r>
            <a:r>
              <a:rPr lang="en-US" dirty="0" smtClean="0"/>
              <a:t>.</a:t>
            </a:r>
          </a:p>
          <a:p>
            <a:r>
              <a:rPr lang="en-US" dirty="0" smtClean="0"/>
              <a:t>Advantages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Resource </a:t>
            </a:r>
            <a:r>
              <a:rPr lang="en-US" dirty="0"/>
              <a:t>Sharing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Computer </a:t>
            </a:r>
            <a:r>
              <a:rPr lang="en-US" dirty="0"/>
              <a:t>resources like printers and hard disks can be shared by all devices on the network.</a:t>
            </a:r>
          </a:p>
          <a:p>
            <a:pPr lvl="1"/>
            <a:r>
              <a:rPr lang="en-US" dirty="0" smtClean="0"/>
              <a:t>Expansion</a:t>
            </a:r>
            <a:endParaRPr lang="en-US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Nowadays</a:t>
            </a:r>
            <a:r>
              <a:rPr lang="en-US" dirty="0"/>
              <a:t>, LANs </a:t>
            </a:r>
            <a:r>
              <a:rPr lang="en-US" dirty="0" smtClean="0"/>
              <a:t>are connected to WANs to create communication at </a:t>
            </a:r>
            <a:r>
              <a:rPr lang="en-US" dirty="0"/>
              <a:t>a </a:t>
            </a:r>
            <a:r>
              <a:rPr lang="en-US" dirty="0" smtClean="0"/>
              <a:t>wider </a:t>
            </a:r>
            <a:r>
              <a:rPr lang="en-US" dirty="0"/>
              <a:t>level.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866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Network Types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8647" y="2189408"/>
            <a:ext cx="7778839" cy="435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83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Network types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smtClean="0">
                <a:solidFill>
                  <a:srgbClr val="7030A0"/>
                </a:solidFill>
              </a:rPr>
              <a:t>WAN</a:t>
            </a:r>
          </a:p>
          <a:p>
            <a:r>
              <a:rPr lang="en-US" dirty="0"/>
              <a:t>WAN is used to connect computers anywhere in the world.</a:t>
            </a:r>
            <a:endParaRPr lang="en-IN" dirty="0"/>
          </a:p>
          <a:p>
            <a:r>
              <a:rPr lang="en-US" dirty="0"/>
              <a:t>WAN can cover larger geographical area. It can cover cities, countries and even continents.</a:t>
            </a:r>
            <a:endParaRPr lang="en-IN" dirty="0"/>
          </a:p>
          <a:p>
            <a:r>
              <a:rPr lang="en-US" dirty="0"/>
              <a:t>WAN interconnects connecting devices such as switches, routers, or modems.</a:t>
            </a:r>
            <a:endParaRPr lang="en-IN" dirty="0"/>
          </a:p>
          <a:p>
            <a:r>
              <a:rPr lang="en-US" dirty="0"/>
              <a:t>Normally, WAN is</a:t>
            </a:r>
            <a:endParaRPr lang="en-IN" dirty="0"/>
          </a:p>
          <a:p>
            <a:pPr lvl="1"/>
            <a:r>
              <a:rPr lang="en-US" dirty="0"/>
              <a:t>created &amp; run by communication companies (Ex: BSNL, Airtel)</a:t>
            </a:r>
          </a:p>
          <a:p>
            <a:pPr lvl="1"/>
            <a:r>
              <a:rPr lang="en-US" dirty="0" smtClean="0"/>
              <a:t>leased </a:t>
            </a:r>
            <a:r>
              <a:rPr lang="en-US" dirty="0"/>
              <a:t>by an organization that uses it</a:t>
            </a:r>
            <a:r>
              <a:rPr lang="en-US" dirty="0" smtClean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3433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Data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8344"/>
            <a:ext cx="10515600" cy="482957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effectiveness of a data communications system depends on 4 fundamental characteristics: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dirty="0" smtClean="0">
                <a:solidFill>
                  <a:srgbClr val="0070C0"/>
                </a:solidFill>
              </a:rPr>
              <a:t>Delivery</a:t>
            </a:r>
          </a:p>
          <a:p>
            <a:pPr lvl="2"/>
            <a:r>
              <a:rPr lang="en-US" dirty="0" smtClean="0"/>
              <a:t>The system must deliver data to the correct destination.</a:t>
            </a:r>
            <a:endParaRPr lang="en-IN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N" dirty="0" smtClean="0">
                <a:solidFill>
                  <a:srgbClr val="0070C0"/>
                </a:solidFill>
              </a:rPr>
              <a:t>Accuracy</a:t>
            </a:r>
          </a:p>
          <a:p>
            <a:pPr lvl="2"/>
            <a:r>
              <a:rPr lang="en-US" dirty="0" smtClean="0"/>
              <a:t>The system must deliver the data accurately.</a:t>
            </a:r>
          </a:p>
          <a:p>
            <a:pPr lvl="2"/>
            <a:r>
              <a:rPr lang="en-US" dirty="0" smtClean="0"/>
              <a:t>Data that have been altered in transmission and left uncorrected are unusable.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dirty="0" smtClean="0">
                <a:solidFill>
                  <a:srgbClr val="0070C0"/>
                </a:solidFill>
              </a:rPr>
              <a:t>Timeliness</a:t>
            </a:r>
          </a:p>
          <a:p>
            <a:pPr lvl="2"/>
            <a:r>
              <a:rPr lang="en-US" dirty="0" smtClean="0"/>
              <a:t>The system must deliver data in a timely manner.</a:t>
            </a:r>
          </a:p>
          <a:p>
            <a:pPr lvl="2"/>
            <a:r>
              <a:rPr lang="en-US" dirty="0"/>
              <a:t>Data delivered late </a:t>
            </a:r>
            <a:r>
              <a:rPr lang="en-US" dirty="0" smtClean="0"/>
              <a:t>are useless</a:t>
            </a:r>
            <a:r>
              <a:rPr lang="en-US" dirty="0"/>
              <a:t>.</a:t>
            </a:r>
            <a:endParaRPr lang="en-US" dirty="0" smtClean="0"/>
          </a:p>
          <a:p>
            <a:pPr lvl="3">
              <a:buFont typeface="Wingdings" panose="05000000000000000000" pitchFamily="2" charset="2"/>
              <a:buChar char="ü"/>
            </a:pPr>
            <a:r>
              <a:rPr lang="en-US" dirty="0" smtClean="0"/>
              <a:t>In </a:t>
            </a:r>
            <a:r>
              <a:rPr lang="en-US" dirty="0"/>
              <a:t>the case of video and audio, timely delivery means delivering data </a:t>
            </a:r>
            <a:r>
              <a:rPr lang="en-US" dirty="0" smtClean="0"/>
              <a:t>as they </a:t>
            </a:r>
            <a:r>
              <a:rPr lang="en-US" dirty="0"/>
              <a:t>are produced, in the same order that they are produced, and without significant </a:t>
            </a:r>
            <a:r>
              <a:rPr lang="en-US" dirty="0" smtClean="0"/>
              <a:t>delay (real-time data).</a:t>
            </a:r>
          </a:p>
          <a:p>
            <a:pPr marL="457200" lvl="1" indent="0">
              <a:buNone/>
            </a:pPr>
            <a:r>
              <a:rPr lang="en-IN" dirty="0" smtClean="0">
                <a:solidFill>
                  <a:srgbClr val="0070C0"/>
                </a:solidFill>
              </a:rPr>
              <a:t>4. Jitter</a:t>
            </a:r>
          </a:p>
          <a:p>
            <a:pPr lvl="2"/>
            <a:r>
              <a:rPr lang="en-US" dirty="0"/>
              <a:t>Jitter refers to the variation in the packet arrival time.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108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Network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WAN can be of 2 types:</a:t>
            </a:r>
          </a:p>
          <a:p>
            <a:pPr marL="0" indent="0">
              <a:buNone/>
            </a:pPr>
            <a:r>
              <a:rPr lang="en-US" dirty="0" smtClean="0"/>
              <a:t>1. </a:t>
            </a:r>
            <a:r>
              <a:rPr lang="en-US" dirty="0" smtClean="0">
                <a:solidFill>
                  <a:srgbClr val="92D050"/>
                </a:solidFill>
              </a:rPr>
              <a:t>Point-to-Point </a:t>
            </a:r>
            <a:r>
              <a:rPr lang="en-US" dirty="0">
                <a:solidFill>
                  <a:srgbClr val="92D050"/>
                </a:solidFill>
              </a:rPr>
              <a:t>WAN</a:t>
            </a:r>
          </a:p>
          <a:p>
            <a:pPr marL="457200" lvl="1" indent="0">
              <a:buNone/>
            </a:pPr>
            <a:r>
              <a:rPr lang="en-US" dirty="0" smtClean="0"/>
              <a:t>A </a:t>
            </a:r>
            <a:r>
              <a:rPr lang="en-US" dirty="0"/>
              <a:t>point-to-point WAN is a network that connects 2 communicating devices through a transmission media </a:t>
            </a:r>
            <a:endParaRPr lang="en-US" dirty="0" smtClean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690" y="4198513"/>
            <a:ext cx="5241702" cy="197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7316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Network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</a:t>
            </a:r>
            <a:r>
              <a:rPr lang="en-US" dirty="0" smtClean="0">
                <a:solidFill>
                  <a:srgbClr val="92D050"/>
                </a:solidFill>
              </a:rPr>
              <a:t>Switched </a:t>
            </a:r>
            <a:r>
              <a:rPr lang="en-US" dirty="0">
                <a:solidFill>
                  <a:srgbClr val="92D050"/>
                </a:solidFill>
              </a:rPr>
              <a:t>WAN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switched WAN is a network with more than two ends.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switched WAN can be the backbones that connect the Internet.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switched WAN is a combination of several point-to-point WANs that are connected by switches </a:t>
            </a:r>
            <a:endParaRPr lang="en-US" dirty="0" smtClean="0"/>
          </a:p>
          <a:p>
            <a:pPr lvl="1"/>
            <a:endParaRPr lang="en-US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39" y="3709115"/>
            <a:ext cx="6774286" cy="281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94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0000"/>
                </a:solidFill>
              </a:rPr>
              <a:t>Internetwork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 </a:t>
            </a:r>
            <a:r>
              <a:rPr lang="en-US" dirty="0"/>
              <a:t>network of networks is called an internet. (</a:t>
            </a:r>
            <a:r>
              <a:rPr lang="en-US" dirty="0" smtClean="0"/>
              <a:t>Internet    inter-network).</a:t>
            </a:r>
          </a:p>
          <a:p>
            <a:r>
              <a:rPr lang="en-US" dirty="0" smtClean="0"/>
              <a:t>Assume </a:t>
            </a:r>
            <a:r>
              <a:rPr lang="en-US" dirty="0"/>
              <a:t>that an organization has two offices,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First </a:t>
            </a:r>
            <a:r>
              <a:rPr lang="en-US" dirty="0"/>
              <a:t>office is on the east coast &amp;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Second </a:t>
            </a:r>
            <a:r>
              <a:rPr lang="en-US" dirty="0"/>
              <a:t>office is on the west coast.</a:t>
            </a:r>
          </a:p>
          <a:p>
            <a:r>
              <a:rPr lang="en-US" dirty="0" smtClean="0"/>
              <a:t>Each </a:t>
            </a:r>
            <a:r>
              <a:rPr lang="en-US" dirty="0"/>
              <a:t>office has a LAN that allows all employees in the office to communicate with each other.</a:t>
            </a:r>
          </a:p>
          <a:p>
            <a:r>
              <a:rPr lang="en-US" dirty="0" smtClean="0"/>
              <a:t>To </a:t>
            </a:r>
            <a:r>
              <a:rPr lang="en-US" dirty="0"/>
              <a:t>allow communication between employees at different offices, the management leases a point-to-point dedicated WAN from a ISP and connects the two LANs.</a:t>
            </a:r>
          </a:p>
          <a:p>
            <a:r>
              <a:rPr lang="en-US" dirty="0"/>
              <a:t>(ISP </a:t>
            </a:r>
            <a:r>
              <a:rPr lang="en-US" dirty="0" smtClean="0"/>
              <a:t>Internet </a:t>
            </a:r>
            <a:r>
              <a:rPr lang="en-US" dirty="0"/>
              <a:t>service provider such as a telephone company ex: BSNL).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IN" dirty="0"/>
          </a:p>
        </p:txBody>
      </p:sp>
      <p:sp>
        <p:nvSpPr>
          <p:cNvPr id="4" name="Right Arrow 3"/>
          <p:cNvSpPr/>
          <p:nvPr/>
        </p:nvSpPr>
        <p:spPr>
          <a:xfrm flipV="1">
            <a:off x="8268238" y="1970468"/>
            <a:ext cx="270456" cy="1287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24347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8213"/>
            <a:ext cx="10515600" cy="832402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Internetwork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When </a:t>
            </a:r>
            <a:r>
              <a:rPr lang="en-US" dirty="0"/>
              <a:t>a host in the west coast office sends a message to another host in the same office, the router blocks the message, but the switch directs the message to the destination.</a:t>
            </a:r>
          </a:p>
          <a:p>
            <a:pPr algn="just"/>
            <a:r>
              <a:rPr lang="en-US" dirty="0" smtClean="0"/>
              <a:t>On </a:t>
            </a:r>
            <a:r>
              <a:rPr lang="en-US" dirty="0"/>
              <a:t>the other hand, when a host on the west coast sends a message to a host on the east coast, router R1 routes the packet to router R2, and the packet reaches the destination.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322" y="1416675"/>
            <a:ext cx="6156102" cy="177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354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Internetwork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1983" y="2416196"/>
            <a:ext cx="8165206" cy="317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5134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03067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Switching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dirty="0"/>
              <a:t>internet is a switched network in which a switch connects at least two links together.</a:t>
            </a:r>
          </a:p>
          <a:p>
            <a:r>
              <a:rPr lang="en-US" dirty="0" smtClean="0"/>
              <a:t>A </a:t>
            </a:r>
            <a:r>
              <a:rPr lang="en-US" dirty="0"/>
              <a:t>switch needs to forward data from a network to another network when required.</a:t>
            </a:r>
          </a:p>
          <a:p>
            <a:r>
              <a:rPr lang="en-US" dirty="0" smtClean="0"/>
              <a:t>Two </a:t>
            </a:r>
            <a:r>
              <a:rPr lang="en-US" dirty="0"/>
              <a:t>types of switched networks are 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circuit-switched networks.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packet-switched networks.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11514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2762"/>
          </a:xfrm>
        </p:spPr>
        <p:txBody>
          <a:bodyPr/>
          <a:lstStyle/>
          <a:p>
            <a:r>
              <a:rPr lang="en-IN" dirty="0" smtClean="0">
                <a:solidFill>
                  <a:srgbClr val="FF0000"/>
                </a:solidFill>
              </a:rPr>
              <a:t>Circuit </a:t>
            </a:r>
            <a:r>
              <a:rPr lang="en-IN" dirty="0">
                <a:solidFill>
                  <a:srgbClr val="FF0000"/>
                </a:solidFill>
              </a:rPr>
              <a:t>Switched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9707"/>
            <a:ext cx="10515600" cy="4657256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dirty="0"/>
              <a:t>dedicated connection, called a circuit, is always available between the two end systems.</a:t>
            </a:r>
          </a:p>
          <a:p>
            <a:r>
              <a:rPr lang="en-US" dirty="0" smtClean="0"/>
              <a:t>The </a:t>
            </a:r>
            <a:r>
              <a:rPr lang="en-US" dirty="0"/>
              <a:t>switch can only make it active or inactive</a:t>
            </a:r>
            <a:r>
              <a:rPr lang="en-US" dirty="0" smtClean="0"/>
              <a:t>.</a:t>
            </a:r>
          </a:p>
          <a:p>
            <a:r>
              <a:rPr lang="en-US" dirty="0"/>
              <a:t>As shown in Figure </a:t>
            </a:r>
            <a:r>
              <a:rPr lang="en-US" dirty="0" smtClean="0"/>
              <a:t>, </a:t>
            </a:r>
            <a:r>
              <a:rPr lang="en-US" dirty="0"/>
              <a:t>the 4 telephones at each side are connected to a switch.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switch connects a telephone at one side to a telephone at the other side.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high-capacity line can handle 4 voice communications at the same time.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capacity of high line can be shared between all pairs of telephones.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switch is used for only forwarding.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32276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Circuit Switched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Advantage</a:t>
            </a:r>
            <a:r>
              <a:rPr lang="en-US" dirty="0"/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 circuit-switched network is efficient only when it is working at its full capacity.</a:t>
            </a:r>
          </a:p>
          <a:p>
            <a:r>
              <a:rPr lang="en-US" dirty="0" smtClean="0"/>
              <a:t>Disadvantage</a:t>
            </a:r>
            <a:r>
              <a:rPr lang="en-US" dirty="0"/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Most of the time, the network is inefficient because it is working at partial capacity.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544" y="1825625"/>
            <a:ext cx="4847239" cy="188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915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0000"/>
                </a:solidFill>
              </a:rPr>
              <a:t>Packet </a:t>
            </a:r>
            <a:r>
              <a:rPr lang="en-IN" dirty="0">
                <a:solidFill>
                  <a:srgbClr val="FF0000"/>
                </a:solidFill>
              </a:rPr>
              <a:t>Switched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dirty="0"/>
              <a:t>a computer network, the communication between the 2 ends is done in blocks of data called packets.</a:t>
            </a:r>
          </a:p>
          <a:p>
            <a:pPr algn="just"/>
            <a:r>
              <a:rPr lang="en-US" dirty="0" smtClean="0"/>
              <a:t>The </a:t>
            </a:r>
            <a:r>
              <a:rPr lang="en-US" dirty="0"/>
              <a:t>switch is used for both storing and forwarding because a packet is an independent entity that can be stored and sent later.</a:t>
            </a:r>
          </a:p>
          <a:p>
            <a:pPr algn="just"/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044" y="3882654"/>
            <a:ext cx="7186411" cy="242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368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Packet Switched Network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As </a:t>
            </a:r>
            <a:r>
              <a:rPr lang="en-US" dirty="0"/>
              <a:t>shown in Figure </a:t>
            </a:r>
            <a:r>
              <a:rPr lang="en-US" dirty="0" smtClean="0"/>
              <a:t>, </a:t>
            </a:r>
            <a:r>
              <a:rPr lang="en-US" dirty="0"/>
              <a:t>the 4 computers at each side are connected to a router.</a:t>
            </a:r>
            <a:endParaRPr lang="en-I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A </a:t>
            </a:r>
            <a:r>
              <a:rPr lang="en-US" dirty="0"/>
              <a:t>router has a queue that can store and forward the packet.</a:t>
            </a:r>
            <a:endParaRPr lang="en-I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The </a:t>
            </a:r>
            <a:r>
              <a:rPr lang="en-US" dirty="0"/>
              <a:t>high-capacity line has twice the capacity of the low-capacity line.</a:t>
            </a:r>
            <a:endParaRPr lang="en-I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If </a:t>
            </a:r>
            <a:r>
              <a:rPr lang="en-US" dirty="0"/>
              <a:t>only 2 computers (one at each site) need to communicate with each other, there is no waiting for the packets.</a:t>
            </a:r>
            <a:endParaRPr lang="en-I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However</a:t>
            </a:r>
            <a:r>
              <a:rPr lang="en-US" dirty="0"/>
              <a:t>, if packets arrive at one router when high-capacity line is at its full capacity, the packets should be stored and forwarded.</a:t>
            </a:r>
            <a:endParaRPr lang="en-IN" dirty="0"/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Advantages</a:t>
            </a:r>
            <a:endParaRPr lang="en-IN" sz="3400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r>
              <a:rPr lang="en-US" dirty="0" smtClean="0"/>
              <a:t>A packet-switched network </a:t>
            </a:r>
            <a:r>
              <a:rPr lang="en-US" dirty="0"/>
              <a:t>is more efficient than a circuit switched network.</a:t>
            </a:r>
            <a:endParaRPr lang="en-IN" dirty="0"/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Disadvantage</a:t>
            </a:r>
            <a:endParaRPr lang="en-IN" sz="3400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r>
              <a:rPr lang="en-US" dirty="0"/>
              <a:t>The packets may encounter some delays.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6777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 smtClean="0">
                <a:solidFill>
                  <a:srgbClr val="FF0000"/>
                </a:solidFill>
              </a:rPr>
              <a:t>omponents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data communications system has five </a:t>
            </a:r>
            <a:r>
              <a:rPr lang="en-US" dirty="0" smtClean="0"/>
              <a:t>components.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 smtClean="0"/>
              <a:t>Message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 smtClean="0"/>
              <a:t>Receiver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 smtClean="0"/>
              <a:t>Sender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 smtClean="0"/>
              <a:t>Transmission medium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 smtClean="0"/>
              <a:t>protocol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514" y="4001294"/>
            <a:ext cx="6001554" cy="246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3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5185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The </a:t>
            </a:r>
            <a:r>
              <a:rPr lang="en-IN" dirty="0">
                <a:solidFill>
                  <a:srgbClr val="FF0000"/>
                </a:solidFill>
              </a:rPr>
              <a:t>Internet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40158"/>
            <a:ext cx="10515600" cy="582125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 </a:t>
            </a:r>
            <a:r>
              <a:rPr lang="en-US" dirty="0"/>
              <a:t>network of networks is called an internet. (Internet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 inter-network</a:t>
            </a:r>
            <a:r>
              <a:rPr lang="en-US" dirty="0"/>
              <a:t>)</a:t>
            </a:r>
          </a:p>
          <a:p>
            <a:r>
              <a:rPr lang="en-US" dirty="0" smtClean="0"/>
              <a:t>Internet </a:t>
            </a:r>
            <a:r>
              <a:rPr lang="en-US" dirty="0"/>
              <a:t>is made up of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Backbones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Provider </a:t>
            </a:r>
            <a:r>
              <a:rPr lang="en-US" dirty="0"/>
              <a:t>networks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Customer networks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Backbones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 smtClean="0"/>
              <a:t>Backbones </a:t>
            </a:r>
            <a:r>
              <a:rPr lang="en-US" dirty="0"/>
              <a:t>are large networks owned by communication companies such as BSNL and Airtel.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backbone networks are connected through switching systems, called peering points.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Provider </a:t>
            </a:r>
            <a:r>
              <a:rPr lang="en-US" dirty="0">
                <a:solidFill>
                  <a:srgbClr val="0070C0"/>
                </a:solidFill>
              </a:rPr>
              <a:t>Networks</a:t>
            </a:r>
          </a:p>
          <a:p>
            <a:pPr lvl="1"/>
            <a:r>
              <a:rPr lang="en-US" dirty="0" smtClean="0"/>
              <a:t>Provider </a:t>
            </a:r>
            <a:r>
              <a:rPr lang="en-US" dirty="0"/>
              <a:t>networks use the services of the backbones for a fee.</a:t>
            </a:r>
          </a:p>
          <a:p>
            <a:pPr lvl="1"/>
            <a:r>
              <a:rPr lang="en-US" dirty="0" smtClean="0"/>
              <a:t>Provider </a:t>
            </a:r>
            <a:r>
              <a:rPr lang="en-US" dirty="0"/>
              <a:t>networks are connected to backbones and sometimes to other provider networks.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Customer </a:t>
            </a:r>
            <a:r>
              <a:rPr lang="en-US" dirty="0">
                <a:solidFill>
                  <a:srgbClr val="0070C0"/>
                </a:solidFill>
              </a:rPr>
              <a:t>Networks</a:t>
            </a:r>
          </a:p>
          <a:p>
            <a:pPr lvl="1"/>
            <a:r>
              <a:rPr lang="en-US" dirty="0" smtClean="0"/>
              <a:t>Customer </a:t>
            </a:r>
            <a:r>
              <a:rPr lang="en-US" dirty="0"/>
              <a:t>networks actually use the services provided by the Internet.</a:t>
            </a:r>
          </a:p>
          <a:p>
            <a:pPr lvl="1"/>
            <a:r>
              <a:rPr lang="en-US" dirty="0" smtClean="0"/>
              <a:t>Customer </a:t>
            </a:r>
            <a:r>
              <a:rPr lang="en-US" dirty="0"/>
              <a:t>networks pay fees to provider networks for receiving services.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6414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0609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The Internet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06098"/>
            <a:ext cx="10515600" cy="4970865"/>
          </a:xfrm>
        </p:spPr>
        <p:txBody>
          <a:bodyPr/>
          <a:lstStyle/>
          <a:p>
            <a:r>
              <a:rPr lang="en-US" dirty="0" smtClean="0"/>
              <a:t>Backbones </a:t>
            </a:r>
            <a:r>
              <a:rPr lang="en-US" dirty="0"/>
              <a:t>and provider networks are also called Internet Service Providers (ISPs).</a:t>
            </a:r>
          </a:p>
          <a:p>
            <a:r>
              <a:rPr lang="en-US" dirty="0" smtClean="0"/>
              <a:t>The </a:t>
            </a:r>
            <a:r>
              <a:rPr lang="en-US" dirty="0"/>
              <a:t>backbones are often referred to as international ISPs.</a:t>
            </a:r>
          </a:p>
          <a:p>
            <a:r>
              <a:rPr lang="en-US" dirty="0"/>
              <a:t>The provider networks are often referred to as national or regional ISPs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107" y="3193383"/>
            <a:ext cx="7585656" cy="337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1580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0000"/>
                </a:solidFill>
              </a:rPr>
              <a:t>Accessing </a:t>
            </a:r>
            <a:r>
              <a:rPr lang="en-IN" dirty="0">
                <a:solidFill>
                  <a:srgbClr val="FF0000"/>
                </a:solidFill>
              </a:rPr>
              <a:t>the Internet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</a:t>
            </a:r>
            <a:r>
              <a:rPr lang="en-US" dirty="0"/>
              <a:t>Internet today is an internetwork that allows any user to become part of it.</a:t>
            </a:r>
          </a:p>
          <a:p>
            <a:r>
              <a:rPr lang="en-US" dirty="0" smtClean="0"/>
              <a:t>However</a:t>
            </a:r>
            <a:r>
              <a:rPr lang="en-US" dirty="0"/>
              <a:t>, the user needs to be physically connected to an ISP.</a:t>
            </a:r>
          </a:p>
          <a:p>
            <a:r>
              <a:rPr lang="en-US" dirty="0" smtClean="0"/>
              <a:t>The </a:t>
            </a:r>
            <a:r>
              <a:rPr lang="en-US" dirty="0"/>
              <a:t>physical connection is normally done through a point-to-point WAN</a:t>
            </a:r>
            <a:r>
              <a:rPr lang="en-US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92D050"/>
                </a:solidFill>
              </a:rPr>
              <a:t>Using </a:t>
            </a:r>
            <a:r>
              <a:rPr lang="en-US" dirty="0">
                <a:solidFill>
                  <a:srgbClr val="92D050"/>
                </a:solidFill>
              </a:rPr>
              <a:t>Telephone Networks</a:t>
            </a:r>
          </a:p>
          <a:p>
            <a:pPr lvl="1"/>
            <a:r>
              <a:rPr lang="en-US" dirty="0" smtClean="0"/>
              <a:t>Most </a:t>
            </a:r>
            <a:r>
              <a:rPr lang="en-US" dirty="0"/>
              <a:t>residences have telephone service, which means they are connected to a telephone network.</a:t>
            </a:r>
          </a:p>
          <a:p>
            <a:pPr lvl="1"/>
            <a:r>
              <a:rPr lang="en-US" dirty="0" smtClean="0"/>
              <a:t>Most </a:t>
            </a:r>
            <a:r>
              <a:rPr lang="en-US" dirty="0"/>
              <a:t>telephone networks have already connected themselves to the Internet.</a:t>
            </a:r>
          </a:p>
          <a:p>
            <a:pPr lvl="1"/>
            <a:r>
              <a:rPr lang="en-US" dirty="0" smtClean="0"/>
              <a:t>Thus</a:t>
            </a:r>
            <a:r>
              <a:rPr lang="en-US" dirty="0"/>
              <a:t>, residences can connect to the Internet using a point-to-point WAN.</a:t>
            </a:r>
          </a:p>
          <a:p>
            <a:pPr lvl="1"/>
            <a:r>
              <a:rPr lang="en-US" dirty="0" smtClean="0"/>
              <a:t>This </a:t>
            </a:r>
            <a:r>
              <a:rPr lang="en-US" dirty="0"/>
              <a:t>can be done in two ways:</a:t>
            </a:r>
          </a:p>
          <a:p>
            <a:pPr lvl="1"/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61605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427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Accessing the Internet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6828"/>
            <a:ext cx="10515600" cy="495836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A)Dial-up </a:t>
            </a:r>
            <a:r>
              <a:rPr lang="en-US" dirty="0"/>
              <a:t>service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modem can be added to the telephone line.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modem converts data to voice.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software installed on the computer</a:t>
            </a:r>
          </a:p>
          <a:p>
            <a:pPr lvl="2"/>
            <a:r>
              <a:rPr lang="en-US" dirty="0"/>
              <a:t>→ dials the ISP &amp;</a:t>
            </a:r>
          </a:p>
          <a:p>
            <a:pPr lvl="2"/>
            <a:r>
              <a:rPr lang="en-US" dirty="0"/>
              <a:t>→ imitates making a telephone connection.</a:t>
            </a:r>
          </a:p>
          <a:p>
            <a:pPr marL="457200" lvl="1" indent="0">
              <a:buNone/>
            </a:pPr>
            <a:r>
              <a:rPr lang="en-US" dirty="0" smtClean="0"/>
              <a:t>Disadvantages</a:t>
            </a:r>
            <a:r>
              <a:rPr lang="en-US" dirty="0"/>
              <a:t>:	</a:t>
            </a:r>
          </a:p>
          <a:p>
            <a:pPr lvl="2"/>
            <a:r>
              <a:rPr lang="en-US" dirty="0" smtClean="0"/>
              <a:t>The </a:t>
            </a:r>
            <a:r>
              <a:rPr lang="en-US" dirty="0"/>
              <a:t>dial-up service is very slow.</a:t>
            </a:r>
          </a:p>
          <a:p>
            <a:pPr lvl="2"/>
            <a:r>
              <a:rPr lang="en-US" dirty="0" smtClean="0"/>
              <a:t>When </a:t>
            </a:r>
            <a:r>
              <a:rPr lang="en-US" dirty="0"/>
              <a:t>line is used for Internet connection, it cannot be used for voice connection.</a:t>
            </a:r>
          </a:p>
          <a:p>
            <a:pPr lvl="2"/>
            <a:r>
              <a:rPr lang="en-US" dirty="0" smtClean="0"/>
              <a:t>It </a:t>
            </a:r>
            <a:r>
              <a:rPr lang="en-US" dirty="0"/>
              <a:t>is only useful for small residences.</a:t>
            </a:r>
          </a:p>
          <a:p>
            <a:pPr marL="0" indent="0">
              <a:buNone/>
            </a:pPr>
            <a:r>
              <a:rPr lang="en-US" dirty="0" smtClean="0"/>
              <a:t>B)DSL </a:t>
            </a:r>
            <a:r>
              <a:rPr lang="en-US" dirty="0"/>
              <a:t>Service</a:t>
            </a:r>
          </a:p>
          <a:p>
            <a:pPr lvl="1"/>
            <a:r>
              <a:rPr lang="en-US" dirty="0" smtClean="0"/>
              <a:t>DSL </a:t>
            </a:r>
            <a:r>
              <a:rPr lang="en-US" dirty="0"/>
              <a:t>service also allows the line to be used simultaneously for voice &amp; data communication.</a:t>
            </a:r>
          </a:p>
          <a:p>
            <a:pPr lvl="1"/>
            <a:r>
              <a:rPr lang="en-US" dirty="0" smtClean="0"/>
              <a:t>Some </a:t>
            </a:r>
            <a:r>
              <a:rPr lang="en-US" dirty="0"/>
              <a:t>telephone companies have upgraded their telephone lines to provide higher speed Internet services to residences.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13441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Accessing the Internet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92D050"/>
                </a:solidFill>
              </a:rPr>
              <a:t>2)Using </a:t>
            </a:r>
            <a:r>
              <a:rPr lang="en-US" dirty="0">
                <a:solidFill>
                  <a:srgbClr val="92D050"/>
                </a:solidFill>
              </a:rPr>
              <a:t>Cable Networks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residence can be connected to the Internet by using cable service.</a:t>
            </a:r>
          </a:p>
          <a:p>
            <a:pPr lvl="1"/>
            <a:r>
              <a:rPr lang="en-US" dirty="0" smtClean="0"/>
              <a:t>Cable </a:t>
            </a:r>
            <a:r>
              <a:rPr lang="en-US" dirty="0"/>
              <a:t>service provides a higher speed connection.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speed varies depending on the number of neighbors that use the same cable.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92D050"/>
                </a:solidFill>
              </a:rPr>
              <a:t>3)Using </a:t>
            </a:r>
            <a:r>
              <a:rPr lang="en-US" dirty="0">
                <a:solidFill>
                  <a:srgbClr val="92D050"/>
                </a:solidFill>
              </a:rPr>
              <a:t>Wireless Networks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residence can use a combination of wireless and wired connections to access the Internet.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residence can be connected to the Internet through a wireless WAN.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 smtClean="0">
                <a:solidFill>
                  <a:srgbClr val="92D050"/>
                </a:solidFill>
              </a:rPr>
              <a:t>4)Direct </a:t>
            </a:r>
            <a:r>
              <a:rPr lang="en-US" dirty="0">
                <a:solidFill>
                  <a:srgbClr val="92D050"/>
                </a:solidFill>
              </a:rPr>
              <a:t>Connection to the Internet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large organization can itself become a local ISP and be connected to the Internet.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organization</a:t>
            </a:r>
          </a:p>
          <a:p>
            <a:pPr lvl="2"/>
            <a:r>
              <a:rPr lang="en-US" dirty="0" smtClean="0"/>
              <a:t>leases </a:t>
            </a:r>
            <a:r>
              <a:rPr lang="en-US" dirty="0"/>
              <a:t>a high-speed WAN from a carrier provider and</a:t>
            </a:r>
          </a:p>
          <a:p>
            <a:pPr lvl="2"/>
            <a:r>
              <a:rPr lang="en-US" dirty="0" smtClean="0"/>
              <a:t>connects </a:t>
            </a:r>
            <a:r>
              <a:rPr lang="en-US" dirty="0"/>
              <a:t>itself to a regional ISP.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01876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0000"/>
                </a:solidFill>
              </a:rPr>
              <a:t>STANDARDS </a:t>
            </a:r>
            <a:r>
              <a:rPr lang="en-IN" dirty="0">
                <a:solidFill>
                  <a:srgbClr val="FF0000"/>
                </a:solidFill>
              </a:rPr>
              <a:t>AND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Protocols  = rules</a:t>
            </a:r>
          </a:p>
          <a:p>
            <a:r>
              <a:rPr lang="en-US" dirty="0"/>
              <a:t>Standards </a:t>
            </a:r>
            <a:r>
              <a:rPr lang="en-US" dirty="0" smtClean="0"/>
              <a:t>= agreed-upon </a:t>
            </a:r>
            <a:r>
              <a:rPr lang="en-US" dirty="0"/>
              <a:t>rules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00B050"/>
                </a:solidFill>
              </a:rPr>
              <a:t>Protocols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communication occurs between entities in different systems</a:t>
            </a:r>
            <a:r>
              <a:rPr lang="en-US" dirty="0" smtClean="0"/>
              <a:t>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An entity </a:t>
            </a:r>
            <a:r>
              <a:rPr lang="en-US" dirty="0"/>
              <a:t>is anything capable of sending or receiving information</a:t>
            </a:r>
            <a:r>
              <a:rPr lang="en-US" dirty="0" smtClean="0"/>
              <a:t>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 protocol is a set of rules that govern </a:t>
            </a:r>
            <a:r>
              <a:rPr lang="en-US" dirty="0" smtClean="0"/>
              <a:t>data communications</a:t>
            </a:r>
            <a:r>
              <a:rPr lang="en-US" dirty="0"/>
              <a:t>. </a:t>
            </a:r>
            <a:endParaRPr lang="en-US" dirty="0" smtClean="0"/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n-US" dirty="0" smtClean="0"/>
              <a:t>A </a:t>
            </a:r>
            <a:r>
              <a:rPr lang="en-US" dirty="0"/>
              <a:t>protocol defines what is communicated, how it is communicated, </a:t>
            </a:r>
            <a:r>
              <a:rPr lang="en-US" dirty="0" smtClean="0"/>
              <a:t>and when </a:t>
            </a:r>
            <a:r>
              <a:rPr lang="en-US" dirty="0"/>
              <a:t>it is communicated</a:t>
            </a:r>
            <a:r>
              <a:rPr lang="en-US" dirty="0" smtClean="0"/>
              <a:t>.</a:t>
            </a:r>
          </a:p>
          <a:p>
            <a:pPr lvl="1" algn="just">
              <a:buFont typeface="Wingdings" panose="05000000000000000000" pitchFamily="2" charset="2"/>
              <a:buChar char="ü"/>
            </a:pPr>
            <a:endParaRPr lang="en-US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676151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STANDARDS AND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key elements of a protocol are </a:t>
            </a:r>
            <a:r>
              <a:rPr lang="en-US" i="1" dirty="0"/>
              <a:t>syntax</a:t>
            </a:r>
            <a:r>
              <a:rPr lang="en-US" dirty="0"/>
              <a:t>, </a:t>
            </a:r>
            <a:r>
              <a:rPr lang="en-US" i="1" dirty="0"/>
              <a:t>semantics</a:t>
            </a:r>
            <a:r>
              <a:rPr lang="en-US" dirty="0"/>
              <a:t>, and </a:t>
            </a:r>
            <a:r>
              <a:rPr lang="en-US" i="1" dirty="0"/>
              <a:t>timing</a:t>
            </a:r>
            <a:r>
              <a:rPr lang="en-US" dirty="0" smtClean="0"/>
              <a:t>.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Syntax</a:t>
            </a:r>
            <a:r>
              <a:rPr lang="en-US" dirty="0" smtClean="0">
                <a:solidFill>
                  <a:srgbClr val="0070C0"/>
                </a:solidFill>
              </a:rPr>
              <a:t>: </a:t>
            </a:r>
            <a:r>
              <a:rPr lang="en-US" dirty="0" smtClean="0"/>
              <a:t>Refers </a:t>
            </a:r>
            <a:r>
              <a:rPr lang="en-US" dirty="0"/>
              <a:t>to the structure or format of the data, meaning </a:t>
            </a:r>
            <a:r>
              <a:rPr lang="en-US" dirty="0" smtClean="0"/>
              <a:t>the order </a:t>
            </a:r>
            <a:r>
              <a:rPr lang="en-US" dirty="0"/>
              <a:t>in which they are presented. 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Semantics:</a:t>
            </a:r>
            <a:r>
              <a:rPr lang="en-US" dirty="0" smtClean="0"/>
              <a:t>  Refers </a:t>
            </a:r>
            <a:r>
              <a:rPr lang="en-US" dirty="0"/>
              <a:t>to the meaning of each section of </a:t>
            </a:r>
            <a:r>
              <a:rPr lang="en-US" dirty="0" smtClean="0"/>
              <a:t>bits. How </a:t>
            </a:r>
            <a:r>
              <a:rPr lang="en-US" dirty="0"/>
              <a:t>is a particular pattern to be interpreted, and what action is to be taken </a:t>
            </a:r>
            <a:r>
              <a:rPr lang="en-US" dirty="0" smtClean="0"/>
              <a:t>based on </a:t>
            </a:r>
            <a:r>
              <a:rPr lang="en-US" dirty="0"/>
              <a:t>that interpretation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Timing: </a:t>
            </a:r>
            <a:r>
              <a:rPr lang="en-US" dirty="0" smtClean="0"/>
              <a:t>Refers </a:t>
            </a:r>
            <a:r>
              <a:rPr lang="en-US" dirty="0"/>
              <a:t>to two characteristics: </a:t>
            </a:r>
            <a:endParaRPr lang="en-US" dirty="0" smtClean="0"/>
          </a:p>
          <a:p>
            <a:pPr marL="1428750" lvl="2" indent="-514350">
              <a:buFont typeface="+mj-lt"/>
              <a:buAutoNum type="arabicPeriod"/>
            </a:pPr>
            <a:r>
              <a:rPr lang="en-US" dirty="0" smtClean="0"/>
              <a:t>when </a:t>
            </a:r>
            <a:r>
              <a:rPr lang="en-US" dirty="0"/>
              <a:t>data should be </a:t>
            </a:r>
            <a:r>
              <a:rPr lang="en-US" dirty="0" smtClean="0"/>
              <a:t>sent 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 smtClean="0"/>
              <a:t>how </a:t>
            </a:r>
            <a:r>
              <a:rPr lang="en-US" dirty="0"/>
              <a:t>fast they can be sent.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24646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STANDARDS AND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 smtClean="0">
                <a:solidFill>
                  <a:srgbClr val="0070C0"/>
                </a:solidFill>
              </a:rPr>
              <a:t>Standards: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n-US" dirty="0"/>
              <a:t>Standards are essential in creating and maintaining an open and competitive market </a:t>
            </a:r>
            <a:r>
              <a:rPr lang="en-US" dirty="0" smtClean="0"/>
              <a:t>for equipment </a:t>
            </a:r>
            <a:r>
              <a:rPr lang="en-US" dirty="0"/>
              <a:t>manufacturers and in guaranteeing national and international </a:t>
            </a:r>
            <a:r>
              <a:rPr lang="en-US" dirty="0" smtClean="0"/>
              <a:t>interoperability of </a:t>
            </a:r>
            <a:r>
              <a:rPr lang="en-US" dirty="0"/>
              <a:t>data and telecommunications technology and processes. </a:t>
            </a:r>
            <a:endParaRPr lang="en-US" dirty="0" smtClean="0"/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n-US" dirty="0" smtClean="0"/>
              <a:t>Standards </a:t>
            </a:r>
            <a:r>
              <a:rPr lang="en-US" dirty="0"/>
              <a:t>provide guidelines to manufacturers, vendors, government agencies, and other service providers to </a:t>
            </a:r>
            <a:r>
              <a:rPr lang="en-US" dirty="0" smtClean="0"/>
              <a:t>ensure the </a:t>
            </a:r>
            <a:r>
              <a:rPr lang="en-US" dirty="0"/>
              <a:t>kind of interconnectivity necessary in today's marketplace and in international communications</a:t>
            </a:r>
            <a:endParaRPr lang="en-IN" dirty="0" smtClean="0"/>
          </a:p>
          <a:p>
            <a:r>
              <a:rPr lang="en-US" dirty="0"/>
              <a:t>Data communication standards fall into two categories: </a:t>
            </a:r>
            <a:r>
              <a:rPr lang="en-US" i="1" dirty="0">
                <a:solidFill>
                  <a:srgbClr val="00B0F0"/>
                </a:solidFill>
              </a:rPr>
              <a:t>de facto </a:t>
            </a:r>
            <a:r>
              <a:rPr lang="en-US" dirty="0"/>
              <a:t>(</a:t>
            </a:r>
            <a:r>
              <a:rPr lang="en-US" dirty="0" smtClean="0"/>
              <a:t>meaning "by </a:t>
            </a:r>
            <a:r>
              <a:rPr lang="en-US" dirty="0"/>
              <a:t>fact" or "by convention") and </a:t>
            </a:r>
            <a:r>
              <a:rPr lang="en-US" i="1" dirty="0">
                <a:solidFill>
                  <a:srgbClr val="00B0F0"/>
                </a:solidFill>
              </a:rPr>
              <a:t>de jure </a:t>
            </a:r>
            <a:r>
              <a:rPr lang="en-US" dirty="0"/>
              <a:t>(meaning "by law" or "by regulation").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63734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Standards </a:t>
            </a:r>
            <a:r>
              <a:rPr lang="en-IN" dirty="0" smtClean="0">
                <a:solidFill>
                  <a:srgbClr val="FF0000"/>
                </a:solidFill>
              </a:rPr>
              <a:t>Organizations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While </a:t>
            </a:r>
            <a:r>
              <a:rPr lang="en-US" dirty="0"/>
              <a:t>many organizations are dedicated to the establishment of </a:t>
            </a:r>
            <a:r>
              <a:rPr lang="en-US" dirty="0" smtClean="0"/>
              <a:t>standards are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International Organization for Standardization (ISO</a:t>
            </a:r>
            <a:r>
              <a:rPr lang="en-US" dirty="0" smtClean="0"/>
              <a:t>).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dirty="0"/>
              <a:t>International Telecommunication </a:t>
            </a:r>
            <a:r>
              <a:rPr lang="en-IN" dirty="0" smtClean="0"/>
              <a:t>Union-Telecommunication Standards Sector </a:t>
            </a:r>
            <a:r>
              <a:rPr lang="en-IN" dirty="0"/>
              <a:t>(ITU-T</a:t>
            </a:r>
            <a:r>
              <a:rPr lang="en-IN" dirty="0" smtClean="0"/>
              <a:t>).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dirty="0"/>
              <a:t>American National Standards Institute (ANSI</a:t>
            </a:r>
            <a:r>
              <a:rPr lang="en-IN" dirty="0" smtClean="0"/>
              <a:t>).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Institute of Electrical and Electronics Engineers (IEEE</a:t>
            </a:r>
            <a:r>
              <a:rPr lang="en-US" dirty="0" smtClean="0"/>
              <a:t>).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dirty="0"/>
              <a:t>Electronic Industries Association (EIA).</a:t>
            </a:r>
          </a:p>
        </p:txBody>
      </p:sp>
    </p:spTree>
    <p:extLst>
      <p:ext uri="{BB962C8B-B14F-4D97-AF65-F5344CB8AC3E}">
        <p14:creationId xmlns:p14="http://schemas.microsoft.com/office/powerpoint/2010/main" val="18230311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988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Network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9555"/>
            <a:ext cx="10515600" cy="474740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1"/>
                </a:solidFill>
              </a:rPr>
              <a:t>PROTOCOL </a:t>
            </a:r>
            <a:r>
              <a:rPr lang="en-US" dirty="0">
                <a:solidFill>
                  <a:schemeClr val="accent1"/>
                </a:solidFill>
              </a:rPr>
              <a:t>LAYERING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protocol defines the rules that both the sender and receiver and all intermediate devices need to follow to be able to communicate effectively.</a:t>
            </a:r>
          </a:p>
          <a:p>
            <a:pPr lvl="1"/>
            <a:r>
              <a:rPr lang="en-US" dirty="0" smtClean="0"/>
              <a:t>When </a:t>
            </a:r>
            <a:r>
              <a:rPr lang="en-US" dirty="0"/>
              <a:t>communication </a:t>
            </a:r>
            <a:r>
              <a:rPr lang="en-US" dirty="0" smtClean="0"/>
              <a:t>is</a:t>
            </a:r>
          </a:p>
          <a:p>
            <a:pPr lvl="2"/>
            <a:r>
              <a:rPr lang="en-US" dirty="0" smtClean="0">
                <a:solidFill>
                  <a:srgbClr val="00B050"/>
                </a:solidFill>
              </a:rPr>
              <a:t>Simple</a:t>
            </a:r>
            <a:r>
              <a:rPr lang="en-US" dirty="0" smtClean="0"/>
              <a:t>: may </a:t>
            </a:r>
            <a:r>
              <a:rPr lang="en-US" dirty="0"/>
              <a:t>need only one simple protocol.</a:t>
            </a:r>
          </a:p>
          <a:p>
            <a:pPr lvl="2"/>
            <a:r>
              <a:rPr lang="en-US" dirty="0" smtClean="0">
                <a:solidFill>
                  <a:srgbClr val="00B050"/>
                </a:solidFill>
              </a:rPr>
              <a:t>Complex</a:t>
            </a:r>
            <a:r>
              <a:rPr lang="en-US" dirty="0" smtClean="0"/>
              <a:t>: Need </a:t>
            </a:r>
            <a:r>
              <a:rPr lang="en-US" dirty="0"/>
              <a:t>to divide the task b/w different layers. </a:t>
            </a:r>
            <a:endParaRPr lang="en-US" dirty="0" smtClean="0"/>
          </a:p>
          <a:p>
            <a:pPr marL="914400" lvl="2" indent="0">
              <a:buNone/>
            </a:pPr>
            <a:r>
              <a:rPr lang="en-US" dirty="0" smtClean="0"/>
              <a:t>                      Need </a:t>
            </a:r>
            <a:r>
              <a:rPr lang="en-US" dirty="0"/>
              <a:t>a protocol at each layer, or protocol layering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7030A0"/>
                </a:solidFill>
              </a:rPr>
              <a:t> First </a:t>
            </a:r>
            <a:r>
              <a:rPr lang="en-US" dirty="0">
                <a:solidFill>
                  <a:srgbClr val="7030A0"/>
                </a:solidFill>
              </a:rPr>
              <a:t>Scenario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the first scenario, communication is so simple that it can occur in only one </a:t>
            </a:r>
            <a:r>
              <a:rPr lang="en-US" dirty="0" smtClean="0"/>
              <a:t>layer.</a:t>
            </a:r>
            <a:endParaRPr lang="en-US" dirty="0"/>
          </a:p>
          <a:p>
            <a:pPr lvl="1"/>
            <a:r>
              <a:rPr lang="en-US" dirty="0" smtClean="0"/>
              <a:t>Assume </a:t>
            </a:r>
            <a:r>
              <a:rPr lang="en-US" dirty="0"/>
              <a:t>Maria and Ann are neighbors with a lot of common ideas.</a:t>
            </a:r>
          </a:p>
          <a:p>
            <a:pPr lvl="1"/>
            <a:r>
              <a:rPr lang="en-US" dirty="0" smtClean="0"/>
              <a:t>Communication </a:t>
            </a:r>
            <a:r>
              <a:rPr lang="en-US" dirty="0"/>
              <a:t>between Maria and Ann takes place in one layer, face to face, in the same language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607" y="5582551"/>
            <a:ext cx="6846194" cy="118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18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75763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components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75763"/>
            <a:ext cx="10515600" cy="587276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Message 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message is the information (data) to be communicated. </a:t>
            </a:r>
            <a:endParaRPr lang="en-US" dirty="0" smtClean="0"/>
          </a:p>
          <a:p>
            <a:pPr lvl="1"/>
            <a:r>
              <a:rPr lang="en-US" dirty="0" smtClean="0"/>
              <a:t>Popular forms </a:t>
            </a:r>
            <a:r>
              <a:rPr lang="en-US" dirty="0"/>
              <a:t>of information include </a:t>
            </a:r>
            <a:endParaRPr lang="en-US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 smtClean="0"/>
              <a:t>text,numbers,pictures,audio</a:t>
            </a:r>
            <a:r>
              <a:rPr lang="en-US" dirty="0"/>
              <a:t>, </a:t>
            </a:r>
            <a:r>
              <a:rPr lang="en-US" dirty="0" smtClean="0"/>
              <a:t>video.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Sender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sender is the device that sends the data message. </a:t>
            </a:r>
            <a:endParaRPr lang="en-US" dirty="0" smtClean="0"/>
          </a:p>
          <a:p>
            <a:pPr lvl="1"/>
            <a:r>
              <a:rPr lang="en-US" dirty="0" smtClean="0"/>
              <a:t>It </a:t>
            </a:r>
            <a:r>
              <a:rPr lang="en-US" dirty="0"/>
              <a:t>can be a computer, workstation, telephone handset, video camera, and so on</a:t>
            </a:r>
            <a:r>
              <a:rPr lang="en-US" dirty="0" smtClean="0"/>
              <a:t>.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Receiver </a:t>
            </a:r>
          </a:p>
          <a:p>
            <a:pPr lvl="1"/>
            <a:r>
              <a:rPr lang="en-US" dirty="0" smtClean="0"/>
              <a:t>The receiver is the device that receives the message. 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can be a computer, workstation, telephone handset, television, and so on</a:t>
            </a:r>
            <a:r>
              <a:rPr lang="en-US" dirty="0" smtClean="0"/>
              <a:t>.</a:t>
            </a:r>
          </a:p>
          <a:p>
            <a:r>
              <a:rPr lang="en-US" dirty="0">
                <a:solidFill>
                  <a:srgbClr val="0070C0"/>
                </a:solidFill>
              </a:rPr>
              <a:t>Transmission </a:t>
            </a:r>
            <a:r>
              <a:rPr lang="en-US" dirty="0" smtClean="0">
                <a:solidFill>
                  <a:srgbClr val="0070C0"/>
                </a:solidFill>
              </a:rPr>
              <a:t>medium 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transmission medium is the physical path by </a:t>
            </a:r>
            <a:r>
              <a:rPr lang="en-US" dirty="0" smtClean="0"/>
              <a:t>which a </a:t>
            </a:r>
            <a:r>
              <a:rPr lang="en-US" dirty="0"/>
              <a:t>message travels from sender to receiver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transmission </a:t>
            </a:r>
            <a:r>
              <a:rPr lang="en-US" dirty="0" smtClean="0"/>
              <a:t>media include </a:t>
            </a:r>
            <a:r>
              <a:rPr lang="en-US" dirty="0"/>
              <a:t>twisted-pair wire, coaxial cable, fiber-optic cable, and radio waves</a:t>
            </a:r>
            <a:r>
              <a:rPr lang="en-US" dirty="0" smtClean="0"/>
              <a:t>.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Protocol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protocol is a set of rules that govern data communications. </a:t>
            </a:r>
            <a:endParaRPr lang="en-US" dirty="0" smtClean="0"/>
          </a:p>
          <a:p>
            <a:pPr lvl="1"/>
            <a:r>
              <a:rPr lang="en-US" dirty="0" smtClean="0"/>
              <a:t>It </a:t>
            </a:r>
            <a:r>
              <a:rPr lang="en-US" dirty="0"/>
              <a:t>represents an agreement between the communicating devices. </a:t>
            </a:r>
            <a:endParaRPr lang="en-US" dirty="0" smtClean="0"/>
          </a:p>
          <a:p>
            <a:pPr lvl="1"/>
            <a:r>
              <a:rPr lang="en-US" dirty="0" smtClean="0"/>
              <a:t>Without </a:t>
            </a:r>
            <a:r>
              <a:rPr lang="en-US" dirty="0"/>
              <a:t>a protocol, </a:t>
            </a:r>
            <a:r>
              <a:rPr lang="en-US" dirty="0" smtClean="0"/>
              <a:t>two devices </a:t>
            </a:r>
            <a:r>
              <a:rPr lang="en-US" dirty="0"/>
              <a:t>may be connected but not </a:t>
            </a:r>
            <a:r>
              <a:rPr lang="en-US" dirty="0" smtClean="0"/>
              <a:t>communicating.</a:t>
            </a:r>
          </a:p>
          <a:p>
            <a:pPr lvl="2"/>
            <a:endParaRPr lang="en-US" dirty="0" smtClean="0"/>
          </a:p>
          <a:p>
            <a:pPr lvl="2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546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109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Network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9555"/>
            <a:ext cx="10515600" cy="474740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Second Scenario</a:t>
            </a:r>
          </a:p>
          <a:p>
            <a:pPr lvl="1"/>
            <a:r>
              <a:rPr lang="en-US" dirty="0" smtClean="0"/>
              <a:t>Maria </a:t>
            </a:r>
            <a:r>
              <a:rPr lang="en-US" dirty="0"/>
              <a:t>and Ann communicate using regular mail through the post </a:t>
            </a:r>
            <a:r>
              <a:rPr lang="en-US" dirty="0" smtClean="0"/>
              <a:t>office.</a:t>
            </a:r>
            <a:endParaRPr lang="en-US" dirty="0"/>
          </a:p>
          <a:p>
            <a:pPr lvl="1" algn="just"/>
            <a:r>
              <a:rPr lang="en-US" dirty="0" smtClean="0"/>
              <a:t>However</a:t>
            </a:r>
            <a:r>
              <a:rPr lang="en-US" dirty="0"/>
              <a:t>, they do not want their ideas to be revealed by other people if the letters are intercepted.</a:t>
            </a:r>
          </a:p>
          <a:p>
            <a:pPr lvl="1"/>
            <a:r>
              <a:rPr lang="en-US" dirty="0" smtClean="0"/>
              <a:t>They </a:t>
            </a:r>
            <a:r>
              <a:rPr lang="en-US" dirty="0"/>
              <a:t>agree on an encryption/decryption technique.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sender of the letter encrypts it to make it unreadable by an intruder; the receiver of the </a:t>
            </a:r>
            <a:r>
              <a:rPr lang="en-US" dirty="0" smtClean="0"/>
              <a:t>letter decrypts </a:t>
            </a:r>
            <a:r>
              <a:rPr lang="en-US" dirty="0"/>
              <a:t>it to get the original letter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374" y="4060837"/>
            <a:ext cx="4791871" cy="264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985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579"/>
          </a:xfrm>
        </p:spPr>
        <p:txBody>
          <a:bodyPr/>
          <a:lstStyle/>
          <a:p>
            <a:r>
              <a:rPr lang="en-IN" dirty="0" smtClean="0">
                <a:solidFill>
                  <a:srgbClr val="FF0000"/>
                </a:solidFill>
              </a:rPr>
              <a:t>Protocol </a:t>
            </a:r>
            <a:r>
              <a:rPr lang="en-IN" dirty="0">
                <a:solidFill>
                  <a:srgbClr val="FF0000"/>
                </a:solidFill>
              </a:rPr>
              <a:t>Layering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23493"/>
            <a:ext cx="10515600" cy="495347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Protocol </a:t>
            </a:r>
            <a:r>
              <a:rPr lang="en-US" dirty="0"/>
              <a:t>layering enables us to divide a complex task into several smaller and simpler tasks.</a:t>
            </a:r>
          </a:p>
          <a:p>
            <a:r>
              <a:rPr lang="en-US" dirty="0" smtClean="0"/>
              <a:t>Modularity </a:t>
            </a:r>
            <a:r>
              <a:rPr lang="en-US" dirty="0"/>
              <a:t>means independent layers.</a:t>
            </a:r>
          </a:p>
          <a:p>
            <a:r>
              <a:rPr lang="en-US" dirty="0" smtClean="0"/>
              <a:t>A </a:t>
            </a:r>
            <a:r>
              <a:rPr lang="en-US" dirty="0"/>
              <a:t>layer (module) can be defined as a black box with inputs and outputs, without concern about how inputs are changed to outputs.</a:t>
            </a:r>
          </a:p>
          <a:p>
            <a:r>
              <a:rPr lang="en-US" dirty="0" smtClean="0"/>
              <a:t>If </a:t>
            </a:r>
            <a:r>
              <a:rPr lang="en-US" dirty="0"/>
              <a:t>two machines provide the same outputs when given the same inputs, they can replace each other.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Advantages</a:t>
            </a:r>
            <a:r>
              <a:rPr lang="en-US" dirty="0">
                <a:solidFill>
                  <a:srgbClr val="0070C0"/>
                </a:solidFill>
              </a:rPr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It </a:t>
            </a:r>
            <a:r>
              <a:rPr lang="en-US" dirty="0"/>
              <a:t>allows us to separate the services from the implementation.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There </a:t>
            </a:r>
            <a:r>
              <a:rPr lang="en-US" dirty="0"/>
              <a:t>are intermediate systems that need only some layers, but not all layers.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Disadvantage</a:t>
            </a:r>
            <a:r>
              <a:rPr lang="en-US" dirty="0">
                <a:solidFill>
                  <a:srgbClr val="0070C0"/>
                </a:solidFill>
              </a:rPr>
              <a:t>:</a:t>
            </a:r>
          </a:p>
          <a:p>
            <a:pPr lvl="1"/>
            <a:r>
              <a:rPr lang="en-US" dirty="0" smtClean="0"/>
              <a:t>Having </a:t>
            </a:r>
            <a:r>
              <a:rPr lang="en-US" dirty="0"/>
              <a:t>a single layer makes the job easier. There is no need for each layer to provide a service to the upper layer and give service to the lower layer.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58598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1942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Principles </a:t>
            </a:r>
            <a:r>
              <a:rPr lang="en-US" dirty="0">
                <a:solidFill>
                  <a:srgbClr val="FF0000"/>
                </a:solidFill>
              </a:rPr>
              <a:t>of Protocol Layering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7505"/>
            <a:ext cx="10515600" cy="467945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First </a:t>
            </a:r>
            <a:r>
              <a:rPr lang="en-US" dirty="0">
                <a:solidFill>
                  <a:srgbClr val="0070C0"/>
                </a:solidFill>
              </a:rPr>
              <a:t>Principle</a:t>
            </a:r>
          </a:p>
          <a:p>
            <a:pPr marL="457200" lvl="1" indent="0">
              <a:buNone/>
            </a:pPr>
            <a:r>
              <a:rPr lang="en-US" dirty="0" smtClean="0"/>
              <a:t>If </a:t>
            </a:r>
            <a:r>
              <a:rPr lang="en-US" dirty="0"/>
              <a:t>we want bidirectional communication, we need to make each layer able to perform 2 opposite tasks, one in each direction.</a:t>
            </a:r>
          </a:p>
          <a:p>
            <a:pPr marL="914400" lvl="2" indent="0">
              <a:buNone/>
            </a:pPr>
            <a:r>
              <a:rPr lang="en-US" dirty="0" smtClean="0"/>
              <a:t>e.g. : </a:t>
            </a:r>
            <a:r>
              <a:rPr lang="en-US" dirty="0"/>
              <a:t>the third layer task is to listen (in one direction) and talk (in the other direction).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Second </a:t>
            </a:r>
            <a:r>
              <a:rPr lang="en-US" dirty="0">
                <a:solidFill>
                  <a:srgbClr val="0070C0"/>
                </a:solidFill>
              </a:rPr>
              <a:t>Principle</a:t>
            </a:r>
          </a:p>
          <a:p>
            <a:pPr marL="457200" lvl="1" indent="0">
              <a:buNone/>
            </a:pPr>
            <a:r>
              <a:rPr lang="en-US" dirty="0" smtClean="0"/>
              <a:t>The </a:t>
            </a:r>
            <a:r>
              <a:rPr lang="en-US" dirty="0"/>
              <a:t>two objects under each layer at both sites should be identical.</a:t>
            </a:r>
          </a:p>
          <a:p>
            <a:pPr marL="914400" lvl="2" indent="0">
              <a:buNone/>
            </a:pPr>
            <a:r>
              <a:rPr lang="en-US" dirty="0" smtClean="0"/>
              <a:t>e.g. : </a:t>
            </a:r>
            <a:r>
              <a:rPr lang="en-US" dirty="0"/>
              <a:t>the object under layer 3 at both sites should be a plaintext letter.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821281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1399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Logical Connections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09411" y="1130166"/>
            <a:ext cx="10515600" cy="4351338"/>
          </a:xfrm>
        </p:spPr>
        <p:txBody>
          <a:bodyPr/>
          <a:lstStyle/>
          <a:p>
            <a:r>
              <a:rPr lang="en-US" dirty="0"/>
              <a:t>We have layer-to-layer communication.</a:t>
            </a:r>
          </a:p>
          <a:p>
            <a:r>
              <a:rPr lang="en-US" dirty="0"/>
              <a:t>There is a logical connection at each layer through which two end systems can send the object created from that layer.</a:t>
            </a:r>
          </a:p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862" y="2923504"/>
            <a:ext cx="7521261" cy="332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4155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2457"/>
          </a:xfrm>
        </p:spPr>
        <p:txBody>
          <a:bodyPr/>
          <a:lstStyle/>
          <a:p>
            <a:r>
              <a:rPr lang="en-IN" dirty="0" smtClean="0">
                <a:solidFill>
                  <a:srgbClr val="FF0000"/>
                </a:solidFill>
              </a:rPr>
              <a:t>TCP/IP </a:t>
            </a:r>
            <a:r>
              <a:rPr lang="en-IN" dirty="0">
                <a:solidFill>
                  <a:srgbClr val="FF0000"/>
                </a:solidFill>
              </a:rPr>
              <a:t>PROTOCOL SUITE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10614"/>
            <a:ext cx="10515600" cy="496634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TCP/IP </a:t>
            </a:r>
            <a:r>
              <a:rPr lang="en-US" dirty="0"/>
              <a:t>is a protocol-suite used in the Internet today.</a:t>
            </a:r>
          </a:p>
          <a:p>
            <a:r>
              <a:rPr lang="en-US" dirty="0" smtClean="0"/>
              <a:t>Protocol-suite </a:t>
            </a:r>
            <a:r>
              <a:rPr lang="en-US" dirty="0"/>
              <a:t>refers a set of protocols organized in different layers.</a:t>
            </a:r>
          </a:p>
          <a:p>
            <a:pPr algn="just"/>
            <a:r>
              <a:rPr lang="en-US" dirty="0" smtClean="0"/>
              <a:t>It </a:t>
            </a:r>
            <a:r>
              <a:rPr lang="en-US" dirty="0"/>
              <a:t>is a hierarchical protocol made up of interactive modules, each of which provides a specific functionality.</a:t>
            </a:r>
          </a:p>
          <a:p>
            <a:pPr algn="just"/>
            <a:r>
              <a:rPr lang="en-US" dirty="0" smtClean="0"/>
              <a:t>The </a:t>
            </a:r>
            <a:r>
              <a:rPr lang="en-US" dirty="0"/>
              <a:t>term hierarchical means that each upper level protocol is supported by the services provided by one or more lower level protocols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Let </a:t>
            </a:r>
            <a:r>
              <a:rPr lang="en-US" dirty="0"/>
              <a:t>us assume that computer A communicates with computer </a:t>
            </a:r>
            <a:r>
              <a:rPr lang="en-US" dirty="0" smtClean="0"/>
              <a:t>B.</a:t>
            </a:r>
            <a:endParaRPr lang="en-US" dirty="0"/>
          </a:p>
          <a:p>
            <a:pPr algn="just"/>
            <a:r>
              <a:rPr lang="en-US" dirty="0" smtClean="0"/>
              <a:t>As </a:t>
            </a:r>
            <a:r>
              <a:rPr lang="en-US" dirty="0"/>
              <a:t>the Figure </a:t>
            </a:r>
            <a:r>
              <a:rPr lang="en-US" dirty="0" smtClean="0"/>
              <a:t>shows</a:t>
            </a:r>
            <a:r>
              <a:rPr lang="en-US" dirty="0"/>
              <a:t>, we have five communicating devices:</a:t>
            </a:r>
          </a:p>
          <a:p>
            <a:pPr marL="457200" lvl="1" indent="0" algn="just">
              <a:buNone/>
            </a:pPr>
            <a:r>
              <a:rPr lang="en-US" dirty="0"/>
              <a:t>1) Source host(computer A</a:t>
            </a:r>
            <a:r>
              <a:rPr lang="en-US" dirty="0" smtClean="0"/>
              <a:t>)    2</a:t>
            </a:r>
            <a:r>
              <a:rPr lang="en-US" dirty="0"/>
              <a:t>) Link-layer switch in link </a:t>
            </a:r>
            <a:r>
              <a:rPr lang="en-US" dirty="0" smtClean="0"/>
              <a:t>1      3</a:t>
            </a:r>
            <a:r>
              <a:rPr lang="en-US" dirty="0"/>
              <a:t>) Router	</a:t>
            </a:r>
            <a:endParaRPr lang="en-US" dirty="0" smtClean="0"/>
          </a:p>
          <a:p>
            <a:pPr marL="457200" lvl="1" indent="0" algn="just">
              <a:buNone/>
            </a:pPr>
            <a:r>
              <a:rPr lang="en-US" dirty="0" smtClean="0"/>
              <a:t>4</a:t>
            </a:r>
            <a:r>
              <a:rPr lang="en-US" dirty="0"/>
              <a:t>) Link-layer switch in link </a:t>
            </a:r>
            <a:r>
              <a:rPr lang="en-US" dirty="0" smtClean="0"/>
              <a:t>2     5</a:t>
            </a:r>
            <a:r>
              <a:rPr lang="en-US" dirty="0"/>
              <a:t>) Destination host (computer B).</a:t>
            </a:r>
          </a:p>
          <a:p>
            <a:pPr algn="just"/>
            <a:r>
              <a:rPr lang="en-US" dirty="0" smtClean="0"/>
              <a:t>Each </a:t>
            </a:r>
            <a:r>
              <a:rPr lang="en-US" dirty="0"/>
              <a:t>device is involved with a set of layers depending on the role of the device in the internet.</a:t>
            </a:r>
          </a:p>
          <a:p>
            <a:pPr algn="just"/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06799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5185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TCP/IP PROTOCOL SUITE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6220" y="1133341"/>
            <a:ext cx="9903853" cy="533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3640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1399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TCP/IP PROTOCOL SUITE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6524"/>
            <a:ext cx="10515600" cy="485043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dirty="0"/>
              <a:t>source host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creates </a:t>
            </a:r>
            <a:r>
              <a:rPr lang="en-US" dirty="0"/>
              <a:t>a message in the application layer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sends </a:t>
            </a:r>
            <a:r>
              <a:rPr lang="en-US" dirty="0"/>
              <a:t>the message down the layers so that it is physically sent to the destination host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</a:t>
            </a:r>
            <a:r>
              <a:rPr lang="en-US" dirty="0"/>
              <a:t>destination host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receives </a:t>
            </a:r>
            <a:r>
              <a:rPr lang="en-US" dirty="0"/>
              <a:t>the message at the physical </a:t>
            </a:r>
            <a:r>
              <a:rPr lang="en-US" dirty="0" smtClean="0"/>
              <a:t>layer</a:t>
            </a: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then </a:t>
            </a:r>
            <a:r>
              <a:rPr lang="en-US" dirty="0"/>
              <a:t>deliver the message through the other layers to the application layer.</a:t>
            </a:r>
          </a:p>
          <a:p>
            <a:r>
              <a:rPr lang="en-US" dirty="0" smtClean="0"/>
              <a:t>The </a:t>
            </a:r>
            <a:r>
              <a:rPr lang="en-US" dirty="0"/>
              <a:t>router is involved in only three layers; there is no transport or application layer.</a:t>
            </a:r>
          </a:p>
          <a:p>
            <a:r>
              <a:rPr lang="en-US" dirty="0" smtClean="0"/>
              <a:t>A </a:t>
            </a:r>
            <a:r>
              <a:rPr lang="en-US" dirty="0"/>
              <a:t>router is involved in n combinations of link and physical layers.</a:t>
            </a:r>
          </a:p>
          <a:p>
            <a:pPr marL="914400" lvl="2" indent="0">
              <a:buNone/>
            </a:pPr>
            <a:r>
              <a:rPr lang="en-US" dirty="0"/>
              <a:t>where n = number of links the router is connected to.</a:t>
            </a:r>
          </a:p>
          <a:p>
            <a:r>
              <a:rPr lang="en-US" dirty="0" smtClean="0"/>
              <a:t>The </a:t>
            </a:r>
            <a:r>
              <a:rPr lang="en-US" dirty="0"/>
              <a:t>reason is that each link may use its own data-link or physical protocol.</a:t>
            </a:r>
          </a:p>
          <a:p>
            <a:r>
              <a:rPr lang="en-US" dirty="0" smtClean="0"/>
              <a:t>A </a:t>
            </a:r>
            <a:r>
              <a:rPr lang="en-US" dirty="0"/>
              <a:t>link-layer switch is involved only in two layers: </a:t>
            </a:r>
            <a:r>
              <a:rPr lang="en-US" dirty="0" err="1"/>
              <a:t>i</a:t>
            </a:r>
            <a:r>
              <a:rPr lang="en-US" dirty="0"/>
              <a:t>) data-link and ii) physical.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26590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988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TCP/IP PROTOCOL SUITE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6676"/>
            <a:ext cx="10515600" cy="513867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As </a:t>
            </a:r>
            <a:r>
              <a:rPr lang="en-US" dirty="0"/>
              <a:t>shown in the </a:t>
            </a:r>
            <a:r>
              <a:rPr lang="en-US" dirty="0" smtClean="0"/>
              <a:t>figure, </a:t>
            </a:r>
            <a:r>
              <a:rPr lang="en-US" dirty="0"/>
              <a:t>the duty of the application, transport, and network layers is end-to-end.</a:t>
            </a:r>
          </a:p>
          <a:p>
            <a:r>
              <a:rPr lang="en-US" dirty="0" smtClean="0"/>
              <a:t>The </a:t>
            </a:r>
            <a:r>
              <a:rPr lang="en-US" dirty="0"/>
              <a:t>duty of the data-link and physical layers is hop-to-hop. A hop is a host or router.</a:t>
            </a:r>
          </a:p>
          <a:p>
            <a:r>
              <a:rPr lang="en-US" dirty="0" smtClean="0"/>
              <a:t>The </a:t>
            </a:r>
            <a:r>
              <a:rPr lang="en-US" dirty="0"/>
              <a:t>domain of duty of the top three layers is the internet. The domain of duty of the two lower layers is the link.</a:t>
            </a:r>
          </a:p>
          <a:p>
            <a:r>
              <a:rPr lang="en-US" dirty="0" smtClean="0"/>
              <a:t>In </a:t>
            </a:r>
            <a:r>
              <a:rPr lang="en-US" dirty="0"/>
              <a:t>top 3 layers, the data unit should not be changed by any router or link-layer switch.</a:t>
            </a:r>
          </a:p>
          <a:p>
            <a:r>
              <a:rPr lang="en-US" dirty="0"/>
              <a:t>In bottom 2 layers, the data unit is changed only by the routers, not by the link-layer switches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Identical </a:t>
            </a:r>
            <a:r>
              <a:rPr lang="en-US" dirty="0"/>
              <a:t>objects exist between two hops. Because router may fragment the packet at the network layer and send more packets than </a:t>
            </a:r>
            <a:r>
              <a:rPr lang="en-US" dirty="0" smtClean="0"/>
              <a:t>received.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link between two hops does not change the object.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04587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TCP/IP PROTOCOL SUITE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6372" y="1690688"/>
            <a:ext cx="8822028" cy="463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875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Description </a:t>
            </a:r>
            <a:r>
              <a:rPr lang="en-US" dirty="0">
                <a:solidFill>
                  <a:srgbClr val="FF0000"/>
                </a:solidFill>
              </a:rPr>
              <a:t>of Each Layer 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Physical Layer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physical layer is responsible for movements of individual bits from one node to another node.</a:t>
            </a:r>
          </a:p>
          <a:p>
            <a:pPr lvl="1"/>
            <a:r>
              <a:rPr lang="en-US" dirty="0" smtClean="0"/>
              <a:t>Transmission </a:t>
            </a:r>
            <a:r>
              <a:rPr lang="en-US" dirty="0"/>
              <a:t>media is another hidden layer under the physical layer.</a:t>
            </a:r>
          </a:p>
          <a:p>
            <a:pPr lvl="1"/>
            <a:r>
              <a:rPr lang="en-US" dirty="0" smtClean="0"/>
              <a:t>Two </a:t>
            </a:r>
            <a:r>
              <a:rPr lang="en-US" dirty="0"/>
              <a:t>devices are connected by a transmission medium (cable or air).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transmission medium does not carry bits; it carries electrical or optical signals.</a:t>
            </a:r>
          </a:p>
          <a:p>
            <a:pPr lvl="1"/>
            <a:r>
              <a:rPr lang="en-US" dirty="0" smtClean="0"/>
              <a:t>The physical layer</a:t>
            </a:r>
          </a:p>
          <a:p>
            <a:pPr lvl="2"/>
            <a:r>
              <a:rPr lang="en-US" dirty="0" smtClean="0"/>
              <a:t>receives bits from the data-link layer &amp;</a:t>
            </a:r>
          </a:p>
          <a:p>
            <a:pPr lvl="2"/>
            <a:r>
              <a:rPr lang="en-US" dirty="0" smtClean="0"/>
              <a:t>sends through the transmission media.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2632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Data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Information today comes in different forms such as </a:t>
            </a:r>
            <a:endParaRPr lang="en-US" dirty="0" smtClean="0"/>
          </a:p>
          <a:p>
            <a:pPr lvl="1"/>
            <a:r>
              <a:rPr lang="en-US" dirty="0" smtClean="0"/>
              <a:t>Text.</a:t>
            </a:r>
          </a:p>
          <a:p>
            <a:pPr lvl="1"/>
            <a:r>
              <a:rPr lang="en-US" dirty="0" smtClean="0"/>
              <a:t>Numbers.</a:t>
            </a:r>
          </a:p>
          <a:p>
            <a:pPr lvl="1"/>
            <a:r>
              <a:rPr lang="en-US" dirty="0" smtClean="0"/>
              <a:t>Images.</a:t>
            </a:r>
          </a:p>
          <a:p>
            <a:pPr lvl="1"/>
            <a:r>
              <a:rPr lang="en-US" dirty="0" smtClean="0"/>
              <a:t>Audio.</a:t>
            </a:r>
          </a:p>
          <a:p>
            <a:pPr lvl="1"/>
            <a:r>
              <a:rPr lang="en-US" dirty="0" smtClean="0"/>
              <a:t>video</a:t>
            </a:r>
            <a:r>
              <a:rPr lang="en-US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758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1247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Data Link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2282"/>
            <a:ext cx="10515600" cy="482468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Data-link-layer </a:t>
            </a:r>
            <a:r>
              <a:rPr lang="en-US" dirty="0"/>
              <a:t>(DLL) is responsible for moving frames from one node to another node over a link.</a:t>
            </a:r>
          </a:p>
          <a:p>
            <a:r>
              <a:rPr lang="en-US" dirty="0" smtClean="0"/>
              <a:t>The </a:t>
            </a:r>
            <a:r>
              <a:rPr lang="en-US" dirty="0"/>
              <a:t>link can be wired LAN/WAN or wireless LAN/WAN.</a:t>
            </a:r>
          </a:p>
          <a:p>
            <a:r>
              <a:rPr lang="en-US" dirty="0" smtClean="0"/>
              <a:t>The </a:t>
            </a:r>
            <a:r>
              <a:rPr lang="en-US" dirty="0"/>
              <a:t>data-link </a:t>
            </a:r>
            <a:r>
              <a:rPr lang="en-US" dirty="0" smtClean="0"/>
              <a:t>layer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gets the datagram from network layer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encapsulates </a:t>
            </a:r>
            <a:r>
              <a:rPr lang="en-US" dirty="0"/>
              <a:t>the datagram in a packet called a frame.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sends </a:t>
            </a:r>
            <a:r>
              <a:rPr lang="en-US" dirty="0"/>
              <a:t>the frame to physical layer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TCP/IP </a:t>
            </a:r>
            <a:r>
              <a:rPr lang="en-US" dirty="0"/>
              <a:t>model does not define any specific protocol.</a:t>
            </a:r>
          </a:p>
          <a:p>
            <a:r>
              <a:rPr lang="en-US" dirty="0" smtClean="0"/>
              <a:t>DLL </a:t>
            </a:r>
            <a:r>
              <a:rPr lang="en-US" dirty="0"/>
              <a:t>supports all the standard and proprietary protocols.</a:t>
            </a:r>
          </a:p>
          <a:p>
            <a:r>
              <a:rPr lang="en-US" dirty="0" smtClean="0"/>
              <a:t>Each </a:t>
            </a:r>
            <a:r>
              <a:rPr lang="en-US" dirty="0"/>
              <a:t>protocol may provide a different service.</a:t>
            </a:r>
          </a:p>
          <a:p>
            <a:r>
              <a:rPr lang="en-US" dirty="0" smtClean="0"/>
              <a:t>Some </a:t>
            </a:r>
            <a:r>
              <a:rPr lang="en-US" dirty="0"/>
              <a:t>protocols provide complete error detection and correction; some protocols provide only error correction.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00337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245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Network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2130"/>
            <a:ext cx="10515600" cy="4914833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The </a:t>
            </a:r>
            <a:r>
              <a:rPr lang="en-US" dirty="0"/>
              <a:t>network layer is responsible for source-to-destination transmission of data.</a:t>
            </a:r>
          </a:p>
          <a:p>
            <a:pPr algn="just"/>
            <a:r>
              <a:rPr lang="en-US" dirty="0" smtClean="0"/>
              <a:t>The </a:t>
            </a:r>
            <a:r>
              <a:rPr lang="en-US" dirty="0"/>
              <a:t>network layer is also responsible for routing the packet.</a:t>
            </a:r>
          </a:p>
          <a:p>
            <a:pPr algn="just"/>
            <a:r>
              <a:rPr lang="en-US" dirty="0" smtClean="0"/>
              <a:t>The </a:t>
            </a:r>
            <a:r>
              <a:rPr lang="en-US" dirty="0"/>
              <a:t>routers choose the best route for each packet</a:t>
            </a:r>
            <a:r>
              <a:rPr lang="en-US" dirty="0" smtClean="0"/>
              <a:t>.</a:t>
            </a:r>
          </a:p>
          <a:p>
            <a:r>
              <a:rPr lang="en-US" dirty="0" smtClean="0"/>
              <a:t>Why </a:t>
            </a:r>
            <a:r>
              <a:rPr lang="en-US" dirty="0"/>
              <a:t>we need the separate network layer?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The </a:t>
            </a:r>
            <a:r>
              <a:rPr lang="en-US" dirty="0"/>
              <a:t>separation of different tasks between different layers.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The </a:t>
            </a:r>
            <a:r>
              <a:rPr lang="en-US" dirty="0"/>
              <a:t>routers do not need the application and transport layers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TCP/IP </a:t>
            </a:r>
            <a:r>
              <a:rPr lang="en-US" dirty="0"/>
              <a:t>model defines 5 protocols:</a:t>
            </a:r>
          </a:p>
          <a:p>
            <a:pPr marL="457200" lvl="1" indent="0">
              <a:buNone/>
            </a:pPr>
            <a:r>
              <a:rPr lang="en-US" dirty="0"/>
              <a:t>1) </a:t>
            </a:r>
            <a:r>
              <a:rPr lang="en-US" dirty="0">
                <a:solidFill>
                  <a:srgbClr val="0070C0"/>
                </a:solidFill>
              </a:rPr>
              <a:t>IP </a:t>
            </a:r>
            <a:r>
              <a:rPr lang="en-US" dirty="0"/>
              <a:t>(Internetworking Protocol)	2) </a:t>
            </a:r>
            <a:r>
              <a:rPr lang="en-US" dirty="0">
                <a:solidFill>
                  <a:srgbClr val="0070C0"/>
                </a:solidFill>
              </a:rPr>
              <a:t>ARP </a:t>
            </a:r>
            <a:r>
              <a:rPr lang="en-US" dirty="0"/>
              <a:t>(Address Resolution Protocol)</a:t>
            </a:r>
          </a:p>
          <a:p>
            <a:pPr marL="457200" lvl="1" indent="0">
              <a:buNone/>
            </a:pPr>
            <a:r>
              <a:rPr lang="en-US" dirty="0"/>
              <a:t>3) </a:t>
            </a:r>
            <a:r>
              <a:rPr lang="en-US" dirty="0">
                <a:solidFill>
                  <a:srgbClr val="0070C0"/>
                </a:solidFill>
              </a:rPr>
              <a:t>ICMP</a:t>
            </a:r>
            <a:r>
              <a:rPr lang="en-US" dirty="0"/>
              <a:t> (Internet Control Message Protocol)	4) </a:t>
            </a:r>
            <a:r>
              <a:rPr lang="en-US" dirty="0">
                <a:solidFill>
                  <a:srgbClr val="0070C0"/>
                </a:solidFill>
              </a:rPr>
              <a:t>IGMP</a:t>
            </a:r>
            <a:r>
              <a:rPr lang="en-US" dirty="0"/>
              <a:t> (Internet Group Message Protocol)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78579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7912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Network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944" y="1159100"/>
            <a:ext cx="11018949" cy="542200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1)  IP</a:t>
            </a:r>
          </a:p>
          <a:p>
            <a:pPr lvl="1"/>
            <a:r>
              <a:rPr lang="en-US" dirty="0" smtClean="0"/>
              <a:t>IP </a:t>
            </a:r>
            <a:r>
              <a:rPr lang="en-US" dirty="0"/>
              <a:t>is the main protocol of the network layer.</a:t>
            </a:r>
          </a:p>
          <a:p>
            <a:pPr lvl="1"/>
            <a:r>
              <a:rPr lang="en-US" dirty="0" smtClean="0"/>
              <a:t>IP </a:t>
            </a:r>
            <a:r>
              <a:rPr lang="en-US" dirty="0"/>
              <a:t>defines the format and the structure of addresses.</a:t>
            </a:r>
          </a:p>
          <a:p>
            <a:pPr lvl="1"/>
            <a:r>
              <a:rPr lang="en-US" dirty="0" smtClean="0"/>
              <a:t>IP </a:t>
            </a:r>
            <a:r>
              <a:rPr lang="en-US" dirty="0"/>
              <a:t>is also responsible for routing a packet from its source to its destination.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is a connection-less &amp; unreliable protocol.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 smtClean="0"/>
              <a:t>Connection-less </a:t>
            </a:r>
            <a:r>
              <a:rPr lang="en-US" dirty="0"/>
              <a:t>means there is no connection setup b/w the sender and the receiver.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 smtClean="0"/>
              <a:t>Unreliable </a:t>
            </a:r>
            <a:r>
              <a:rPr lang="en-US" dirty="0"/>
              <a:t>protocol means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US" dirty="0" smtClean="0"/>
              <a:t>IP </a:t>
            </a:r>
            <a:r>
              <a:rPr lang="en-US" dirty="0"/>
              <a:t>does not make any guarantee about delivery of the data.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US" dirty="0" smtClean="0"/>
              <a:t>Packets </a:t>
            </a:r>
            <a:r>
              <a:rPr lang="en-US" dirty="0"/>
              <a:t>may get dropped during transmission.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provides a best-effort delivery service.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 smtClean="0"/>
              <a:t>Best </a:t>
            </a:r>
            <a:r>
              <a:rPr lang="en-US" dirty="0"/>
              <a:t>effort means IP does its best to get the packet to its destination, but with no guarantees.</a:t>
            </a:r>
          </a:p>
          <a:p>
            <a:pPr lvl="1"/>
            <a:r>
              <a:rPr lang="en-US" dirty="0" smtClean="0"/>
              <a:t>IP </a:t>
            </a:r>
            <a:r>
              <a:rPr lang="en-US" dirty="0"/>
              <a:t>does not provide following services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 smtClean="0"/>
              <a:t>flow </a:t>
            </a:r>
            <a:r>
              <a:rPr lang="en-US" dirty="0"/>
              <a:t>control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 smtClean="0"/>
              <a:t>error </a:t>
            </a:r>
            <a:r>
              <a:rPr lang="en-US" dirty="0"/>
              <a:t>control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 smtClean="0"/>
              <a:t>congestion </a:t>
            </a:r>
            <a:r>
              <a:rPr lang="en-US" dirty="0"/>
              <a:t>control services.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an application requires above services, the application should rely only on the transport- layer protocol.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3704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Network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2)ARP</a:t>
            </a:r>
            <a:endParaRPr lang="en-US" dirty="0">
              <a:solidFill>
                <a:srgbClr val="0070C0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ARP </a:t>
            </a:r>
            <a:r>
              <a:rPr lang="en-US" dirty="0"/>
              <a:t>is used to find the physical-address of the node when its Internet-address is known.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Physical </a:t>
            </a:r>
            <a:r>
              <a:rPr lang="en-US" dirty="0"/>
              <a:t>address is the 48-bit address that is imprinted on the NIC or LAN card.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Internet </a:t>
            </a:r>
            <a:r>
              <a:rPr lang="en-US" dirty="0"/>
              <a:t>address (IP address) is used to uniquely &amp; universally identify a device in the internet.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3)ICMP</a:t>
            </a:r>
            <a:endParaRPr lang="en-US" dirty="0">
              <a:solidFill>
                <a:srgbClr val="0070C0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ICMP </a:t>
            </a:r>
            <a:r>
              <a:rPr lang="en-US" dirty="0"/>
              <a:t>is used to inform the sender about datagram-problems that occur during transit.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4)IGMP</a:t>
            </a:r>
            <a:endParaRPr lang="en-US" dirty="0">
              <a:solidFill>
                <a:srgbClr val="0070C0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IGMP </a:t>
            </a:r>
            <a:r>
              <a:rPr lang="en-US" dirty="0"/>
              <a:t>is used to send the same message to a group of recipients.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885523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Transport </a:t>
            </a:r>
            <a:r>
              <a:rPr lang="en-IN" dirty="0" smtClean="0">
                <a:solidFill>
                  <a:srgbClr val="FF0000"/>
                </a:solidFill>
              </a:rPr>
              <a:t>Layer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944" y="1825625"/>
            <a:ext cx="10709856" cy="4351338"/>
          </a:xfrm>
        </p:spPr>
        <p:txBody>
          <a:bodyPr>
            <a:normAutofit/>
          </a:bodyPr>
          <a:lstStyle/>
          <a:p>
            <a:r>
              <a:rPr lang="en-IN" dirty="0" smtClean="0"/>
              <a:t>TL </a:t>
            </a:r>
            <a:r>
              <a:rPr lang="en-IN" dirty="0"/>
              <a:t>protocols are responsible for delivery of a message from a process to another process.</a:t>
            </a:r>
          </a:p>
          <a:p>
            <a:r>
              <a:rPr lang="en-IN" dirty="0" smtClean="0"/>
              <a:t>The </a:t>
            </a:r>
            <a:r>
              <a:rPr lang="en-IN" dirty="0"/>
              <a:t>transport layer</a:t>
            </a:r>
          </a:p>
          <a:p>
            <a:pPr lvl="1"/>
            <a:r>
              <a:rPr lang="en-IN" dirty="0" smtClean="0"/>
              <a:t>gets </a:t>
            </a:r>
            <a:r>
              <a:rPr lang="en-IN" dirty="0"/>
              <a:t>the message from the application layer</a:t>
            </a:r>
          </a:p>
          <a:p>
            <a:pPr lvl="1"/>
            <a:r>
              <a:rPr lang="en-IN" dirty="0" smtClean="0"/>
              <a:t>encapsulates </a:t>
            </a:r>
            <a:r>
              <a:rPr lang="en-IN" dirty="0"/>
              <a:t>the message in a packet called a segment </a:t>
            </a:r>
            <a:r>
              <a:rPr lang="en-IN" dirty="0" smtClean="0"/>
              <a:t>and  </a:t>
            </a:r>
            <a:r>
              <a:rPr lang="en-IN" dirty="0"/>
              <a:t>sends </a:t>
            </a:r>
            <a:r>
              <a:rPr lang="en-IN" dirty="0" smtClean="0"/>
              <a:t>the         segment </a:t>
            </a:r>
            <a:r>
              <a:rPr lang="en-IN" dirty="0"/>
              <a:t>to network layer.</a:t>
            </a:r>
          </a:p>
          <a:p>
            <a:r>
              <a:rPr lang="en-IN" dirty="0" smtClean="0"/>
              <a:t>TCP/IP </a:t>
            </a:r>
            <a:r>
              <a:rPr lang="en-IN" dirty="0"/>
              <a:t>model defines 3 protocols</a:t>
            </a:r>
            <a:r>
              <a:rPr lang="en-IN" dirty="0" smtClean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 smtClean="0"/>
              <a:t>TCP </a:t>
            </a:r>
            <a:r>
              <a:rPr lang="en-IN" dirty="0"/>
              <a:t>(Transmission Control Protocol)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 smtClean="0"/>
              <a:t>UDP </a:t>
            </a:r>
            <a:r>
              <a:rPr lang="en-IN" dirty="0"/>
              <a:t>(User Datagram Protocol)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 smtClean="0"/>
              <a:t>SCTP </a:t>
            </a:r>
            <a:r>
              <a:rPr lang="en-IN" dirty="0"/>
              <a:t>(Stream Control Transmission Protocol)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49443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4881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Transport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50006"/>
            <a:ext cx="10894454" cy="589852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1) TCP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 smtClean="0"/>
              <a:t>TCP </a:t>
            </a:r>
            <a:r>
              <a:rPr lang="en-US" dirty="0"/>
              <a:t>is a reliable connection-oriented protocol.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connection is established b/w the sender and receiver before the data can be transmitted.</a:t>
            </a:r>
          </a:p>
          <a:p>
            <a:pPr lvl="1"/>
            <a:r>
              <a:rPr lang="en-US" dirty="0" smtClean="0"/>
              <a:t>TCP </a:t>
            </a:r>
            <a:r>
              <a:rPr lang="en-US" dirty="0"/>
              <a:t>provides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 smtClean="0"/>
              <a:t> </a:t>
            </a:r>
            <a:r>
              <a:rPr lang="en-US" dirty="0"/>
              <a:t>flow control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 smtClean="0"/>
              <a:t> </a:t>
            </a:r>
            <a:r>
              <a:rPr lang="en-US" dirty="0"/>
              <a:t>error control and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 smtClean="0"/>
              <a:t> congestion </a:t>
            </a:r>
            <a:r>
              <a:rPr lang="en-US" dirty="0"/>
              <a:t>control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2) UDP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 smtClean="0"/>
              <a:t>UDP </a:t>
            </a:r>
            <a:r>
              <a:rPr lang="en-US" dirty="0"/>
              <a:t>is the simplest of the 3 transport protocols.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is an unreliable, connectionless protocol.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does not provide flow, error, or congestion control.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datagram is transported separately &amp; independently.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is suitable for application program that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 smtClean="0"/>
              <a:t> Needs </a:t>
            </a:r>
            <a:r>
              <a:rPr lang="en-US" dirty="0"/>
              <a:t>to send short messages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 smtClean="0"/>
              <a:t> </a:t>
            </a:r>
            <a:r>
              <a:rPr lang="en-US" dirty="0"/>
              <a:t>cannot afford the retransmission.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3) SCTP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 smtClean="0"/>
              <a:t>SCTP </a:t>
            </a:r>
            <a:r>
              <a:rPr lang="en-US" dirty="0"/>
              <a:t>provides support for newer applications such as voice over the Internet.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combines the best features of UDP and TCP.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43372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5641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Application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6676"/>
            <a:ext cx="10515600" cy="476028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</a:t>
            </a:r>
            <a:r>
              <a:rPr lang="en-US" dirty="0"/>
              <a:t>two application layers exchange messages between each other.</a:t>
            </a:r>
          </a:p>
          <a:p>
            <a:r>
              <a:rPr lang="en-US" dirty="0" smtClean="0"/>
              <a:t>Communication </a:t>
            </a:r>
            <a:r>
              <a:rPr lang="en-US" dirty="0"/>
              <a:t>at the application layer is between two processes (two programs running at this layer).</a:t>
            </a:r>
          </a:p>
          <a:p>
            <a:r>
              <a:rPr lang="en-US" dirty="0" smtClean="0"/>
              <a:t>To </a:t>
            </a:r>
            <a:r>
              <a:rPr lang="en-US" dirty="0"/>
              <a:t>communicate, a process sends a request to the other process and receives a response.</a:t>
            </a:r>
          </a:p>
          <a:p>
            <a:r>
              <a:rPr lang="en-US" dirty="0" smtClean="0"/>
              <a:t>Process-to-process </a:t>
            </a:r>
            <a:r>
              <a:rPr lang="en-US" dirty="0"/>
              <a:t>communication is the duty of the application layer.</a:t>
            </a:r>
          </a:p>
          <a:p>
            <a:r>
              <a:rPr lang="en-US" dirty="0" smtClean="0"/>
              <a:t>TCP/IP </a:t>
            </a:r>
            <a:r>
              <a:rPr lang="en-US" dirty="0"/>
              <a:t>model defines following protocols: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00B050"/>
                </a:solidFill>
              </a:rPr>
              <a:t>SMTP</a:t>
            </a:r>
            <a:r>
              <a:rPr lang="en-US" dirty="0" smtClean="0"/>
              <a:t> </a:t>
            </a:r>
            <a:r>
              <a:rPr lang="en-US" dirty="0"/>
              <a:t>is used to transport email between a source and destination.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00B050"/>
                </a:solidFill>
              </a:rPr>
              <a:t>TELNET</a:t>
            </a:r>
            <a:r>
              <a:rPr lang="en-US" dirty="0" smtClean="0"/>
              <a:t> </a:t>
            </a:r>
            <a:r>
              <a:rPr lang="en-US" dirty="0"/>
              <a:t>is used for accessing a site remotely.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00B050"/>
                </a:solidFill>
              </a:rPr>
              <a:t>FTP </a:t>
            </a:r>
            <a:r>
              <a:rPr lang="en-US" dirty="0"/>
              <a:t>is used for transferring files from one host to another.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00B050"/>
                </a:solidFill>
              </a:rPr>
              <a:t>DNS</a:t>
            </a:r>
            <a:r>
              <a:rPr lang="en-US" dirty="0" smtClean="0"/>
              <a:t> </a:t>
            </a:r>
            <a:r>
              <a:rPr lang="en-US" dirty="0"/>
              <a:t>is used to find the IP address of a computer.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00B050"/>
                </a:solidFill>
              </a:rPr>
              <a:t>SNMP</a:t>
            </a:r>
            <a:r>
              <a:rPr lang="en-US" dirty="0" smtClean="0"/>
              <a:t> </a:t>
            </a:r>
            <a:r>
              <a:rPr lang="en-US" dirty="0"/>
              <a:t>is used to manage the Internet at global and local levels.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00B050"/>
                </a:solidFill>
              </a:rPr>
              <a:t>HTTP</a:t>
            </a:r>
            <a:r>
              <a:rPr lang="en-US" dirty="0" smtClean="0"/>
              <a:t> </a:t>
            </a:r>
            <a:r>
              <a:rPr lang="en-US" dirty="0"/>
              <a:t>is used for accessing the World Wide Web (WWW).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15825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0000"/>
                </a:solidFill>
              </a:rPr>
              <a:t>Encapsulation </a:t>
            </a:r>
            <a:r>
              <a:rPr lang="en-IN" dirty="0">
                <a:solidFill>
                  <a:srgbClr val="FF0000"/>
                </a:solidFill>
              </a:rPr>
              <a:t>and Decapsulation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9100" y="1690688"/>
            <a:ext cx="8963694" cy="441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385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03067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Encapsulation </a:t>
            </a:r>
            <a:r>
              <a:rPr lang="en-US" dirty="0">
                <a:solidFill>
                  <a:srgbClr val="FF0000"/>
                </a:solidFill>
              </a:rPr>
              <a:t>at the Source Host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22738"/>
            <a:ext cx="10515600" cy="45542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At </a:t>
            </a:r>
            <a:r>
              <a:rPr lang="en-US" dirty="0"/>
              <a:t>the source, we have only encapsulation 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At </a:t>
            </a:r>
            <a:r>
              <a:rPr lang="en-US" dirty="0"/>
              <a:t>the application layer, the data to be exchanged is referred to as a message</a:t>
            </a:r>
            <a:r>
              <a:rPr lang="en-US" dirty="0" smtClean="0"/>
              <a:t>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 smtClean="0"/>
              <a:t>A </a:t>
            </a:r>
            <a:r>
              <a:rPr lang="en-US" dirty="0"/>
              <a:t>message normally does not contain any header or trailer.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 smtClean="0"/>
              <a:t>The </a:t>
            </a:r>
            <a:r>
              <a:rPr lang="en-US" dirty="0"/>
              <a:t>message is passed to the transport layer</a:t>
            </a:r>
            <a:r>
              <a:rPr lang="en-US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transport layer takes the message as the payload.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 smtClean="0"/>
              <a:t>TL </a:t>
            </a:r>
            <a:r>
              <a:rPr lang="en-US" dirty="0"/>
              <a:t>adds its own header to the payload.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 smtClean="0"/>
              <a:t>The </a:t>
            </a:r>
            <a:r>
              <a:rPr lang="en-US" dirty="0"/>
              <a:t>header contains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US" dirty="0" smtClean="0"/>
              <a:t>identifiers </a:t>
            </a:r>
            <a:r>
              <a:rPr lang="en-US" dirty="0"/>
              <a:t>of the source and destination application programs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US" dirty="0" smtClean="0"/>
              <a:t>information </a:t>
            </a:r>
            <a:r>
              <a:rPr lang="en-US" dirty="0"/>
              <a:t>needed for flow, error control, or congestion control.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 smtClean="0"/>
              <a:t>The </a:t>
            </a:r>
            <a:r>
              <a:rPr lang="en-US" dirty="0"/>
              <a:t>transport-layer packet is called the </a:t>
            </a:r>
            <a:r>
              <a:rPr lang="en-US" dirty="0">
                <a:solidFill>
                  <a:srgbClr val="00B050"/>
                </a:solidFill>
              </a:rPr>
              <a:t>segment</a:t>
            </a:r>
            <a:r>
              <a:rPr lang="en-US" dirty="0"/>
              <a:t> (in TCP) and the </a:t>
            </a:r>
            <a:r>
              <a:rPr lang="en-US" dirty="0">
                <a:solidFill>
                  <a:srgbClr val="00B050"/>
                </a:solidFill>
              </a:rPr>
              <a:t>user datagram </a:t>
            </a:r>
            <a:r>
              <a:rPr lang="en-US" dirty="0"/>
              <a:t>(in UDP).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 smtClean="0"/>
              <a:t>The </a:t>
            </a:r>
            <a:r>
              <a:rPr lang="en-US" dirty="0"/>
              <a:t>segment is passed to the network layer.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en-US" dirty="0"/>
          </a:p>
          <a:p>
            <a:pPr lvl="2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59228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1247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Encapsulation at the Source Host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3949"/>
            <a:ext cx="10515600" cy="46830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3.The </a:t>
            </a:r>
            <a:r>
              <a:rPr lang="en-US" dirty="0"/>
              <a:t>network layer takes the transport-layer packet as payload.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NL </a:t>
            </a:r>
            <a:r>
              <a:rPr lang="en-US" dirty="0"/>
              <a:t>adds its own header to the payload.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The </a:t>
            </a:r>
            <a:r>
              <a:rPr lang="en-US" dirty="0"/>
              <a:t>header contains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 smtClean="0"/>
              <a:t>addresses </a:t>
            </a:r>
            <a:r>
              <a:rPr lang="en-US" dirty="0"/>
              <a:t>of the source and destination hosts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 smtClean="0"/>
              <a:t>some </a:t>
            </a:r>
            <a:r>
              <a:rPr lang="en-US" dirty="0"/>
              <a:t>information used for error checking of the header </a:t>
            </a:r>
            <a:r>
              <a:rPr lang="en-US" dirty="0" smtClean="0"/>
              <a:t>&amp; fragmentation </a:t>
            </a:r>
            <a:r>
              <a:rPr lang="en-US" dirty="0"/>
              <a:t>information.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The </a:t>
            </a:r>
            <a:r>
              <a:rPr lang="en-US" dirty="0"/>
              <a:t>network-layer packet is called a datagram.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The </a:t>
            </a:r>
            <a:r>
              <a:rPr lang="en-US" dirty="0"/>
              <a:t>datagram is passed to the data-link layer.</a:t>
            </a:r>
          </a:p>
          <a:p>
            <a:pPr marL="0" indent="0">
              <a:buNone/>
            </a:pPr>
            <a:r>
              <a:rPr lang="en-US" dirty="0" smtClean="0"/>
              <a:t>4. The </a:t>
            </a:r>
            <a:r>
              <a:rPr lang="en-US" dirty="0"/>
              <a:t>data-link layer takes the network-layer packet as payload.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DLL </a:t>
            </a:r>
            <a:r>
              <a:rPr lang="en-US" dirty="0"/>
              <a:t>adds its own header to the payload.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The </a:t>
            </a:r>
            <a:r>
              <a:rPr lang="en-US" dirty="0"/>
              <a:t>header contains the physical addresses of the host or the next hop (the router).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The </a:t>
            </a:r>
            <a:r>
              <a:rPr lang="en-US" dirty="0"/>
              <a:t>link-layer packet is called a frame.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The </a:t>
            </a:r>
            <a:r>
              <a:rPr lang="en-US" dirty="0"/>
              <a:t>frame is passed to the physical layer for transmission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6739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Data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Communication between two devices can be </a:t>
            </a:r>
            <a:endParaRPr lang="en-US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Simplex.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Half-duplex.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Full-duplex</a:t>
            </a:r>
          </a:p>
          <a:p>
            <a:pPr lvl="1"/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341" y="3103003"/>
            <a:ext cx="5447763" cy="3600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29" y="3657600"/>
            <a:ext cx="4664299" cy="280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94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67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Decapsulation </a:t>
            </a:r>
            <a:r>
              <a:rPr lang="en-US" dirty="0">
                <a:solidFill>
                  <a:srgbClr val="FF0000"/>
                </a:solidFill>
              </a:rPr>
              <a:t>and Encapsulation at the Router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0766"/>
            <a:ext cx="10515600" cy="487619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At </a:t>
            </a:r>
            <a:r>
              <a:rPr lang="en-US" dirty="0"/>
              <a:t>the router, we have both encapsulation &amp; </a:t>
            </a:r>
            <a:r>
              <a:rPr lang="en-US" dirty="0" err="1" smtClean="0"/>
              <a:t>decapsulation</a:t>
            </a:r>
            <a:r>
              <a:rPr lang="en-US" dirty="0" smtClean="0"/>
              <a:t> </a:t>
            </a:r>
            <a:r>
              <a:rPr lang="en-US" dirty="0"/>
              <a:t>and because the router is connected to two or more links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1)Data-link </a:t>
            </a:r>
            <a:r>
              <a:rPr lang="en-US" dirty="0"/>
              <a:t>layer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receives frame from physical layer	</a:t>
            </a:r>
          </a:p>
          <a:p>
            <a:pPr lvl="1"/>
            <a:r>
              <a:rPr lang="en-US" dirty="0" smtClean="0"/>
              <a:t>decapsulates </a:t>
            </a:r>
            <a:r>
              <a:rPr lang="en-US" dirty="0"/>
              <a:t>the datagram from the frame 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passes the datagram to the network layer.</a:t>
            </a:r>
          </a:p>
          <a:p>
            <a:pPr marL="0" indent="0">
              <a:buNone/>
            </a:pPr>
            <a:r>
              <a:rPr lang="en-US" dirty="0" smtClean="0"/>
              <a:t>2)The </a:t>
            </a:r>
            <a:r>
              <a:rPr lang="en-US" dirty="0"/>
              <a:t>network layer</a:t>
            </a:r>
          </a:p>
          <a:p>
            <a:pPr lvl="1"/>
            <a:r>
              <a:rPr lang="en-US" dirty="0" smtClean="0"/>
              <a:t>inspects </a:t>
            </a:r>
            <a:r>
              <a:rPr lang="en-US" dirty="0"/>
              <a:t>the source and destination addresses in the datagram header and</a:t>
            </a:r>
          </a:p>
          <a:p>
            <a:pPr lvl="1"/>
            <a:r>
              <a:rPr lang="en-US" dirty="0" smtClean="0"/>
              <a:t>consults </a:t>
            </a:r>
            <a:r>
              <a:rPr lang="en-US" dirty="0"/>
              <a:t>forwarding table to find next hop to which the datagram is to be delivered.</a:t>
            </a:r>
          </a:p>
          <a:p>
            <a:r>
              <a:rPr lang="en-US" dirty="0" smtClean="0"/>
              <a:t>The </a:t>
            </a:r>
            <a:r>
              <a:rPr lang="en-US" dirty="0"/>
              <a:t>datagram is then passed to the data-link layer of the next link.</a:t>
            </a:r>
          </a:p>
          <a:p>
            <a:pPr marL="0" indent="0">
              <a:buNone/>
            </a:pPr>
            <a:r>
              <a:rPr lang="en-US" dirty="0" smtClean="0"/>
              <a:t>3)The </a:t>
            </a:r>
            <a:r>
              <a:rPr lang="en-US" dirty="0"/>
              <a:t>data-link layer of the next link</a:t>
            </a:r>
          </a:p>
          <a:p>
            <a:pPr lvl="1"/>
            <a:r>
              <a:rPr lang="en-US" dirty="0" smtClean="0"/>
              <a:t>encapsulates </a:t>
            </a:r>
            <a:r>
              <a:rPr lang="en-US" dirty="0"/>
              <a:t>the datagram in a frame and</a:t>
            </a:r>
          </a:p>
          <a:p>
            <a:pPr lvl="1"/>
            <a:r>
              <a:rPr lang="en-US" dirty="0" smtClean="0"/>
              <a:t>passes </a:t>
            </a:r>
            <a:r>
              <a:rPr lang="en-US" dirty="0"/>
              <a:t>the frame to the physical layer for transmission.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60669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Decapsulation </a:t>
            </a:r>
            <a:r>
              <a:rPr lang="en-US" dirty="0">
                <a:solidFill>
                  <a:srgbClr val="FF0000"/>
                </a:solidFill>
              </a:rPr>
              <a:t>at the Destination Host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 </a:t>
            </a:r>
            <a:r>
              <a:rPr lang="en-US" dirty="0"/>
              <a:t>the destination host, each layer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decapsulates </a:t>
            </a:r>
            <a:r>
              <a:rPr lang="en-US" dirty="0"/>
              <a:t>the packet received from lower layer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removes </a:t>
            </a:r>
            <a:r>
              <a:rPr lang="en-US" dirty="0"/>
              <a:t>the payload and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delivers </a:t>
            </a:r>
            <a:r>
              <a:rPr lang="en-US" dirty="0"/>
              <a:t>the payload to the next-higher layer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13928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THE OSI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6524"/>
            <a:ext cx="10515600" cy="4850439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OSI </a:t>
            </a:r>
            <a:r>
              <a:rPr lang="en-US" dirty="0"/>
              <a:t>model was developed by ISO.</a:t>
            </a:r>
          </a:p>
          <a:p>
            <a:pPr algn="just"/>
            <a:r>
              <a:rPr lang="en-US" dirty="0" smtClean="0"/>
              <a:t>ISO </a:t>
            </a:r>
            <a:r>
              <a:rPr lang="en-US" dirty="0"/>
              <a:t>is the </a:t>
            </a:r>
            <a:r>
              <a:rPr lang="en-US" dirty="0" smtClean="0"/>
              <a:t>organization.</a:t>
            </a:r>
          </a:p>
          <a:p>
            <a:pPr algn="just"/>
            <a:r>
              <a:rPr lang="en-US" dirty="0" smtClean="0"/>
              <a:t>OSI </a:t>
            </a:r>
            <a:r>
              <a:rPr lang="en-US" dirty="0"/>
              <a:t>is the model.</a:t>
            </a:r>
          </a:p>
          <a:p>
            <a:pPr algn="just"/>
            <a:r>
              <a:rPr lang="en-US" dirty="0" smtClean="0"/>
              <a:t>Purpose</a:t>
            </a:r>
            <a:r>
              <a:rPr lang="en-US" dirty="0"/>
              <a:t>: OSI was developed to allow systems with </a:t>
            </a:r>
            <a:r>
              <a:rPr lang="en-US" dirty="0" smtClean="0"/>
              <a:t>different  </a:t>
            </a:r>
            <a:r>
              <a:rPr lang="en-US" dirty="0"/>
              <a:t>platforms to communicate with each other.</a:t>
            </a:r>
          </a:p>
          <a:p>
            <a:pPr algn="just"/>
            <a:r>
              <a:rPr lang="en-US" dirty="0" smtClean="0"/>
              <a:t>Platform </a:t>
            </a:r>
            <a:r>
              <a:rPr lang="en-US" dirty="0"/>
              <a:t>means hardware, software or operating system.</a:t>
            </a:r>
          </a:p>
          <a:p>
            <a:pPr algn="just"/>
            <a:r>
              <a:rPr lang="en-US" dirty="0" smtClean="0"/>
              <a:t>OSI </a:t>
            </a:r>
            <a:r>
              <a:rPr lang="en-US" dirty="0"/>
              <a:t>is a network-model that defines the protocols for network communications.</a:t>
            </a:r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35492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THE </a:t>
            </a:r>
            <a:r>
              <a:rPr lang="en-IN" dirty="0" smtClean="0">
                <a:solidFill>
                  <a:srgbClr val="FF0000"/>
                </a:solidFill>
              </a:rPr>
              <a:t>SEVEN LAYER OSI </a:t>
            </a:r>
            <a:r>
              <a:rPr lang="en-IN" dirty="0">
                <a:solidFill>
                  <a:srgbClr val="FF0000"/>
                </a:solidFill>
              </a:rPr>
              <a:t>MODEL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OSI </a:t>
            </a:r>
            <a:r>
              <a:rPr lang="en-US" dirty="0"/>
              <a:t>has 7 layers as follows </a:t>
            </a:r>
            <a:r>
              <a:rPr lang="en-US" dirty="0" smtClean="0"/>
              <a:t>: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Application </a:t>
            </a:r>
            <a:r>
              <a:rPr lang="en-US" dirty="0"/>
              <a:t>Layer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Presentation </a:t>
            </a:r>
            <a:r>
              <a:rPr lang="en-US" dirty="0"/>
              <a:t>Layer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Session </a:t>
            </a:r>
            <a:r>
              <a:rPr lang="en-US" dirty="0"/>
              <a:t>Layer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Transport </a:t>
            </a:r>
            <a:r>
              <a:rPr lang="en-US" dirty="0"/>
              <a:t>Layer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Network </a:t>
            </a:r>
            <a:r>
              <a:rPr lang="en-US" dirty="0"/>
              <a:t>Layer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Data </a:t>
            </a:r>
            <a:r>
              <a:rPr lang="en-US" dirty="0"/>
              <a:t>Link Layer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Physical </a:t>
            </a:r>
            <a:r>
              <a:rPr lang="en-US" dirty="0"/>
              <a:t>Layer</a:t>
            </a:r>
          </a:p>
          <a:p>
            <a:r>
              <a:rPr lang="en-US" dirty="0" smtClean="0"/>
              <a:t>Each </a:t>
            </a:r>
            <a:r>
              <a:rPr lang="en-US" dirty="0"/>
              <a:t>layer has specific duties to perform and has to co-operate with the layers above &amp; below it.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772" y="1941535"/>
            <a:ext cx="3644719" cy="310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779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3821"/>
          </a:xfrm>
        </p:spPr>
        <p:txBody>
          <a:bodyPr/>
          <a:lstStyle/>
          <a:p>
            <a:r>
              <a:rPr lang="en-IN" dirty="0" smtClean="0">
                <a:solidFill>
                  <a:srgbClr val="FF0000"/>
                </a:solidFill>
              </a:rPr>
              <a:t>OSI </a:t>
            </a:r>
            <a:r>
              <a:rPr lang="en-IN" dirty="0">
                <a:solidFill>
                  <a:srgbClr val="FF0000"/>
                </a:solidFill>
              </a:rPr>
              <a:t>vs. TCP/IP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68946"/>
            <a:ext cx="10515600" cy="5108017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The </a:t>
            </a:r>
            <a:r>
              <a:rPr lang="en-US" dirty="0"/>
              <a:t>four bottommost layers in the OSI model &amp; the TCP/IP model are same </a:t>
            </a:r>
            <a:r>
              <a:rPr lang="en-US" dirty="0" smtClean="0"/>
              <a:t>. </a:t>
            </a:r>
            <a:r>
              <a:rPr lang="en-US" dirty="0"/>
              <a:t>However, the Application-layer of TCP/IP model corresponds to the Session, Presentation &amp; Application Layer of OSI model.</a:t>
            </a:r>
          </a:p>
          <a:p>
            <a:r>
              <a:rPr lang="en-US" dirty="0"/>
              <a:t>Two reasons for this are: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TCP/IP </a:t>
            </a:r>
            <a:r>
              <a:rPr lang="en-US" dirty="0"/>
              <a:t>has more than one transport-layer protocol.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Many </a:t>
            </a:r>
            <a:r>
              <a:rPr lang="en-US" dirty="0"/>
              <a:t>applications can be developed at Application layer</a:t>
            </a:r>
          </a:p>
          <a:p>
            <a:r>
              <a:rPr lang="en-US" dirty="0" smtClean="0"/>
              <a:t>The </a:t>
            </a:r>
            <a:r>
              <a:rPr lang="en-US" dirty="0"/>
              <a:t>OSI model specifies which functions belong to each of its layers.</a:t>
            </a:r>
          </a:p>
          <a:p>
            <a:pPr lvl="1" algn="just"/>
            <a:r>
              <a:rPr lang="en-US" dirty="0"/>
              <a:t>In TCP/IP model, the layers contain relatively independent protocols that can be mixed and matched depending on the needs of the system</a:t>
            </a:r>
            <a:r>
              <a:rPr lang="en-US" dirty="0" smtClean="0"/>
              <a:t>.</a:t>
            </a:r>
          </a:p>
          <a:p>
            <a:pPr algn="just"/>
            <a:endParaRPr lang="en-US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256" y="4896946"/>
            <a:ext cx="5138955" cy="196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3709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3485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Data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1. Simplex</a:t>
            </a:r>
          </a:p>
          <a:p>
            <a:pPr lvl="1"/>
            <a:r>
              <a:rPr lang="en-US" dirty="0" smtClean="0"/>
              <a:t>The communication is </a:t>
            </a:r>
            <a:r>
              <a:rPr lang="en-US" dirty="0"/>
              <a:t>unidirectional. </a:t>
            </a:r>
            <a:r>
              <a:rPr lang="en-US" dirty="0" smtClean="0"/>
              <a:t>(as </a:t>
            </a:r>
            <a:r>
              <a:rPr lang="en-US" dirty="0"/>
              <a:t>on a one-way </a:t>
            </a:r>
            <a:r>
              <a:rPr lang="en-US" dirty="0" smtClean="0"/>
              <a:t>street). </a:t>
            </a:r>
          </a:p>
          <a:p>
            <a:pPr lvl="1"/>
            <a:r>
              <a:rPr lang="en-US" dirty="0" smtClean="0"/>
              <a:t>Only one of </a:t>
            </a:r>
            <a:r>
              <a:rPr lang="en-US" dirty="0"/>
              <a:t>the two devices on a link can transmit; the other can only </a:t>
            </a:r>
            <a:r>
              <a:rPr lang="en-US" dirty="0" smtClean="0"/>
              <a:t>receive.</a:t>
            </a:r>
          </a:p>
          <a:p>
            <a:pPr lvl="1"/>
            <a:r>
              <a:rPr lang="en-US" dirty="0" smtClean="0"/>
              <a:t>Keyboards </a:t>
            </a:r>
            <a:r>
              <a:rPr lang="en-US" dirty="0"/>
              <a:t>and traditional monitors are examples of simplex devices. 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simplex </a:t>
            </a:r>
            <a:r>
              <a:rPr lang="en-US" dirty="0" smtClean="0"/>
              <a:t>mode can </a:t>
            </a:r>
            <a:r>
              <a:rPr lang="en-US" dirty="0"/>
              <a:t>use the entire capacity of the channel to send data in one direction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2. Half Duplex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station can both transmit and receive, but not at the same time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When one device is sending, the other can only receive, and vice </a:t>
            </a:r>
            <a:r>
              <a:rPr lang="en-US" dirty="0" smtClean="0"/>
              <a:t>versa.</a:t>
            </a:r>
          </a:p>
          <a:p>
            <a:pPr lvl="1"/>
            <a:r>
              <a:rPr lang="en-US" dirty="0"/>
              <a:t>The half-duplex mode is like a one-lane road with traffic allowed in both </a:t>
            </a:r>
            <a:r>
              <a:rPr lang="en-US" dirty="0" smtClean="0"/>
              <a:t>directions.</a:t>
            </a:r>
          </a:p>
          <a:p>
            <a:pPr lvl="1"/>
            <a:r>
              <a:rPr lang="en-US" dirty="0"/>
              <a:t>In </a:t>
            </a:r>
            <a:r>
              <a:rPr lang="en-US" dirty="0" smtClean="0"/>
              <a:t>a half-duplex </a:t>
            </a:r>
            <a:r>
              <a:rPr lang="en-US" dirty="0"/>
              <a:t>transmission, the entire capacity of a channel is taken over by whichever </a:t>
            </a:r>
            <a:r>
              <a:rPr lang="en-US" dirty="0" smtClean="0"/>
              <a:t>of the </a:t>
            </a:r>
            <a:r>
              <a:rPr lang="en-US" dirty="0"/>
              <a:t>two devices is transmitting at the time.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347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Data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3. full-duplex </a:t>
            </a:r>
          </a:p>
          <a:p>
            <a:pPr lvl="1"/>
            <a:r>
              <a:rPr lang="en-US" dirty="0" smtClean="0"/>
              <a:t>Both </a:t>
            </a:r>
            <a:r>
              <a:rPr lang="en-US" dirty="0"/>
              <a:t>stations can transmit and receive </a:t>
            </a:r>
            <a:r>
              <a:rPr lang="en-US" dirty="0" smtClean="0"/>
              <a:t>simultaneously.</a:t>
            </a:r>
          </a:p>
          <a:p>
            <a:pPr lvl="1"/>
            <a:r>
              <a:rPr lang="en-US" dirty="0"/>
              <a:t>The full-duplex mode is like a </a:t>
            </a:r>
            <a:r>
              <a:rPr lang="en-US" dirty="0" smtClean="0"/>
              <a:t>two-way </a:t>
            </a:r>
            <a:r>
              <a:rPr lang="en-US" dirty="0"/>
              <a:t>street with traffic flowing in both directions at the same time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In full-duplex mode, </a:t>
            </a:r>
            <a:r>
              <a:rPr lang="en-US" dirty="0" smtClean="0"/>
              <a:t>signals </a:t>
            </a:r>
            <a:r>
              <a:rPr lang="en-US" dirty="0"/>
              <a:t>going in one direction share </a:t>
            </a:r>
            <a:r>
              <a:rPr lang="en-US" dirty="0" smtClean="0"/>
              <a:t>the capacity </a:t>
            </a:r>
            <a:r>
              <a:rPr lang="en-US" dirty="0"/>
              <a:t>of the </a:t>
            </a:r>
            <a:r>
              <a:rPr lang="en-US" dirty="0" smtClean="0"/>
              <a:t>link with </a:t>
            </a:r>
            <a:r>
              <a:rPr lang="en-US" dirty="0"/>
              <a:t>signals going in the </a:t>
            </a:r>
            <a:r>
              <a:rPr lang="en-US" dirty="0" smtClean="0"/>
              <a:t>other direction.</a:t>
            </a:r>
          </a:p>
          <a:p>
            <a:pPr lvl="1"/>
            <a:r>
              <a:rPr lang="en-US" dirty="0" smtClean="0"/>
              <a:t> Entire </a:t>
            </a:r>
            <a:r>
              <a:rPr lang="en-US" dirty="0"/>
              <a:t>capacity of the </a:t>
            </a:r>
            <a:r>
              <a:rPr lang="en-US" dirty="0" smtClean="0"/>
              <a:t>channel is divided between </a:t>
            </a:r>
            <a:r>
              <a:rPr lang="en-US" dirty="0"/>
              <a:t>signals traveling in both directions.</a:t>
            </a:r>
          </a:p>
          <a:p>
            <a:endParaRPr lang="en-US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955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2403</TotalTime>
  <Words>5661</Words>
  <Application>Microsoft Office PowerPoint</Application>
  <PresentationFormat>Widescreen</PresentationFormat>
  <Paragraphs>650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1" baseType="lpstr">
      <vt:lpstr>Arial</vt:lpstr>
      <vt:lpstr>Calibri</vt:lpstr>
      <vt:lpstr>Calibri Light</vt:lpstr>
      <vt:lpstr>Courier New</vt:lpstr>
      <vt:lpstr>Wingdings</vt:lpstr>
      <vt:lpstr>Office Theme</vt:lpstr>
      <vt:lpstr>Introduction to Networks</vt:lpstr>
      <vt:lpstr>Data communication</vt:lpstr>
      <vt:lpstr>Data communication</vt:lpstr>
      <vt:lpstr>Components</vt:lpstr>
      <vt:lpstr>components</vt:lpstr>
      <vt:lpstr>Data Representation</vt:lpstr>
      <vt:lpstr>Data Flow</vt:lpstr>
      <vt:lpstr>Data Flow</vt:lpstr>
      <vt:lpstr>Data Flow</vt:lpstr>
      <vt:lpstr>Networks</vt:lpstr>
      <vt:lpstr>Network Criteria</vt:lpstr>
      <vt:lpstr>Network Criteria</vt:lpstr>
      <vt:lpstr>Network Criteria</vt:lpstr>
      <vt:lpstr>Physical Structures</vt:lpstr>
      <vt:lpstr>Types of connections: point-to-point and multipoint</vt:lpstr>
      <vt:lpstr>Physical Structures</vt:lpstr>
      <vt:lpstr>Physical Topology</vt:lpstr>
      <vt:lpstr>Bus Topology</vt:lpstr>
      <vt:lpstr>Bus Topology</vt:lpstr>
      <vt:lpstr>Star Topology</vt:lpstr>
      <vt:lpstr>Star Topology</vt:lpstr>
      <vt:lpstr>Mesh Topology</vt:lpstr>
      <vt:lpstr>Mesh Topology</vt:lpstr>
      <vt:lpstr>Ring Topology</vt:lpstr>
      <vt:lpstr>Ring Topology</vt:lpstr>
      <vt:lpstr>Network Types</vt:lpstr>
      <vt:lpstr>Network Types</vt:lpstr>
      <vt:lpstr>Network Types</vt:lpstr>
      <vt:lpstr>Network types</vt:lpstr>
      <vt:lpstr>Network types</vt:lpstr>
      <vt:lpstr>Network types</vt:lpstr>
      <vt:lpstr>Internetwork</vt:lpstr>
      <vt:lpstr>Internetwork</vt:lpstr>
      <vt:lpstr>Internetwork</vt:lpstr>
      <vt:lpstr>Switching</vt:lpstr>
      <vt:lpstr>Circuit Switched Network</vt:lpstr>
      <vt:lpstr>Circuit Switched Network</vt:lpstr>
      <vt:lpstr>Packet Switched Network</vt:lpstr>
      <vt:lpstr>Packet Switched Network </vt:lpstr>
      <vt:lpstr>The Internet Today</vt:lpstr>
      <vt:lpstr>The Internet Today</vt:lpstr>
      <vt:lpstr>Accessing the Internet</vt:lpstr>
      <vt:lpstr>Accessing the Internet</vt:lpstr>
      <vt:lpstr>Accessing the Internet</vt:lpstr>
      <vt:lpstr>STANDARDS AND ADMINISTRATION</vt:lpstr>
      <vt:lpstr>STANDARDS AND ADMINISTRATION</vt:lpstr>
      <vt:lpstr>STANDARDS AND ADMINISTRATION</vt:lpstr>
      <vt:lpstr>Standards Organizations</vt:lpstr>
      <vt:lpstr>Network Models</vt:lpstr>
      <vt:lpstr>Network Models</vt:lpstr>
      <vt:lpstr>Protocol Layering</vt:lpstr>
      <vt:lpstr>Principles of Protocol Layering</vt:lpstr>
      <vt:lpstr>Logical Connections </vt:lpstr>
      <vt:lpstr>TCP/IP PROTOCOL SUITE</vt:lpstr>
      <vt:lpstr>TCP/IP PROTOCOL SUITE</vt:lpstr>
      <vt:lpstr>TCP/IP PROTOCOL SUITE</vt:lpstr>
      <vt:lpstr>TCP/IP PROTOCOL SUITE</vt:lpstr>
      <vt:lpstr>TCP/IP PROTOCOL SUITE</vt:lpstr>
      <vt:lpstr>Description of Each Layer </vt:lpstr>
      <vt:lpstr>Data Link Layer</vt:lpstr>
      <vt:lpstr>Network Layer</vt:lpstr>
      <vt:lpstr>Network Layer</vt:lpstr>
      <vt:lpstr>Network Layer</vt:lpstr>
      <vt:lpstr>Transport Layer</vt:lpstr>
      <vt:lpstr>Transport Layer</vt:lpstr>
      <vt:lpstr>Application Layer</vt:lpstr>
      <vt:lpstr>Encapsulation and Decapsulation</vt:lpstr>
      <vt:lpstr>Encapsulation at the Source Host</vt:lpstr>
      <vt:lpstr>Encapsulation at the Source Host</vt:lpstr>
      <vt:lpstr>Decapsulation and Encapsulation at the Router</vt:lpstr>
      <vt:lpstr>Decapsulation at the Destination Host</vt:lpstr>
      <vt:lpstr>THE OSI MODEL</vt:lpstr>
      <vt:lpstr>THE SEVEN LAYER OSI MODEL</vt:lpstr>
      <vt:lpstr>OSI vs. TCP/IP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Networks</dc:title>
  <dc:creator>Lenovo</dc:creator>
  <cp:lastModifiedBy>Lenovo</cp:lastModifiedBy>
  <cp:revision>174</cp:revision>
  <dcterms:created xsi:type="dcterms:W3CDTF">2023-11-19T09:01:17Z</dcterms:created>
  <dcterms:modified xsi:type="dcterms:W3CDTF">2023-12-10T16:13:35Z</dcterms:modified>
</cp:coreProperties>
</file>